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67" r:id="rId15"/>
    <p:sldId id="268" r:id="rId16"/>
    <p:sldId id="269" r:id="rId17"/>
    <p:sldId id="275" r:id="rId18"/>
    <p:sldId id="276" r:id="rId19"/>
    <p:sldId id="270" r:id="rId20"/>
    <p:sldId id="274" r:id="rId21"/>
    <p:sldId id="271" r:id="rId22"/>
    <p:sldId id="277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8394160583941722E-2"/>
          <c:y val="6.2717770034843509E-2"/>
          <c:w val="0.72810218978102015"/>
          <c:h val="0.7909407665505241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основна</c:v>
                </c:pt>
              </c:strCache>
            </c:strRef>
          </c:tx>
          <c:spPr>
            <a:solidFill>
              <a:srgbClr val="9999FF"/>
            </a:solidFill>
            <a:ln w="18602">
              <a:solidFill>
                <a:srgbClr val="000000"/>
              </a:solidFill>
              <a:prstDash val="solid"/>
            </a:ln>
          </c:spPr>
          <c:dLbls>
            <c:spPr>
              <a:noFill/>
              <a:ln w="37203">
                <a:noFill/>
              </a:ln>
            </c:spPr>
            <c:txPr>
              <a:bodyPr/>
              <a:lstStyle/>
              <a:p>
                <a:pPr>
                  <a:defRPr sz="1758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2015/2016</c:v>
                </c:pt>
                <c:pt idx="1">
                  <c:v>2016/2017</c:v>
                </c:pt>
                <c:pt idx="2">
                  <c:v>2017/2018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64.3</c:v>
                </c:pt>
                <c:pt idx="1">
                  <c:v>67.3</c:v>
                </c:pt>
                <c:pt idx="2">
                  <c:v>67.599999999999994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підготовча</c:v>
                </c:pt>
              </c:strCache>
            </c:strRef>
          </c:tx>
          <c:spPr>
            <a:solidFill>
              <a:srgbClr val="993366"/>
            </a:solidFill>
            <a:ln w="18602">
              <a:solidFill>
                <a:srgbClr val="000000"/>
              </a:solidFill>
              <a:prstDash val="solid"/>
            </a:ln>
          </c:spPr>
          <c:dLbls>
            <c:spPr>
              <a:noFill/>
              <a:ln w="37203">
                <a:noFill/>
              </a:ln>
            </c:spPr>
            <c:txPr>
              <a:bodyPr/>
              <a:lstStyle/>
              <a:p>
                <a:pPr>
                  <a:defRPr sz="1758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2015/2016</c:v>
                </c:pt>
                <c:pt idx="1">
                  <c:v>2016/2017</c:v>
                </c:pt>
                <c:pt idx="2">
                  <c:v>2017/2018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34.1</c:v>
                </c:pt>
                <c:pt idx="1">
                  <c:v>30.7</c:v>
                </c:pt>
                <c:pt idx="2">
                  <c:v>30.2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спеціальна</c:v>
                </c:pt>
              </c:strCache>
            </c:strRef>
          </c:tx>
          <c:spPr>
            <a:solidFill>
              <a:srgbClr val="FFFFCC"/>
            </a:solidFill>
            <a:ln w="18602">
              <a:solidFill>
                <a:srgbClr val="000000"/>
              </a:solidFill>
              <a:prstDash val="solid"/>
            </a:ln>
          </c:spPr>
          <c:dLbls>
            <c:spPr>
              <a:noFill/>
              <a:ln w="37203">
                <a:noFill/>
              </a:ln>
            </c:spPr>
            <c:txPr>
              <a:bodyPr/>
              <a:lstStyle/>
              <a:p>
                <a:pPr>
                  <a:defRPr sz="1758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2015/2016</c:v>
                </c:pt>
                <c:pt idx="1">
                  <c:v>2016/2017</c:v>
                </c:pt>
                <c:pt idx="2">
                  <c:v>2017/2018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0.70000000000000062</c:v>
                </c:pt>
                <c:pt idx="1">
                  <c:v>1.2</c:v>
                </c:pt>
                <c:pt idx="2">
                  <c:v>0.70000000000000062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звільнені</c:v>
                </c:pt>
              </c:strCache>
            </c:strRef>
          </c:tx>
          <c:spPr>
            <a:solidFill>
              <a:srgbClr val="CCFFFF"/>
            </a:solidFill>
            <a:ln w="18602">
              <a:solidFill>
                <a:srgbClr val="000000"/>
              </a:solidFill>
              <a:prstDash val="solid"/>
            </a:ln>
          </c:spPr>
          <c:dLbls>
            <c:spPr>
              <a:noFill/>
              <a:ln w="37203">
                <a:noFill/>
              </a:ln>
            </c:spPr>
            <c:txPr>
              <a:bodyPr/>
              <a:lstStyle/>
              <a:p>
                <a:pPr>
                  <a:defRPr sz="1758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2015/2016</c:v>
                </c:pt>
                <c:pt idx="1">
                  <c:v>2016/2017</c:v>
                </c:pt>
                <c:pt idx="2">
                  <c:v>2017/2018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0.9</c:v>
                </c:pt>
                <c:pt idx="1">
                  <c:v>0.8</c:v>
                </c:pt>
                <c:pt idx="2">
                  <c:v>1.5</c:v>
                </c:pt>
              </c:numCache>
            </c:numRef>
          </c:val>
        </c:ser>
        <c:dLbls>
          <c:showVal val="1"/>
        </c:dLbls>
        <c:gapDepth val="0"/>
        <c:shape val="box"/>
        <c:axId val="53036928"/>
        <c:axId val="53038464"/>
        <c:axId val="0"/>
      </c:bar3DChart>
      <c:catAx>
        <c:axId val="53036928"/>
        <c:scaling>
          <c:orientation val="minMax"/>
        </c:scaling>
        <c:delete val="1"/>
        <c:axPos val="b"/>
        <c:numFmt formatCode="General" sourceLinked="1"/>
        <c:tickLblPos val="low"/>
        <c:crossAx val="53038464"/>
        <c:crosses val="autoZero"/>
        <c:auto val="1"/>
        <c:lblAlgn val="ctr"/>
        <c:lblOffset val="100"/>
        <c:tickLblSkip val="1"/>
        <c:tickMarkSkip val="1"/>
      </c:catAx>
      <c:valAx>
        <c:axId val="53038464"/>
        <c:scaling>
          <c:orientation val="minMax"/>
        </c:scaling>
        <c:axPos val="l"/>
        <c:majorGridlines>
          <c:spPr>
            <a:ln w="465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465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58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3036928"/>
        <c:crosses val="autoZero"/>
        <c:crossBetween val="between"/>
      </c:valAx>
      <c:spPr>
        <a:noFill/>
        <a:ln w="37203">
          <a:noFill/>
        </a:ln>
      </c:spPr>
    </c:plotArea>
    <c:legend>
      <c:legendPos val="r"/>
      <c:layout>
        <c:manualLayout>
          <c:xMode val="edge"/>
          <c:yMode val="edge"/>
          <c:x val="0.80656934306569339"/>
          <c:y val="0.33101045296167342"/>
          <c:w val="0.18613138686131447"/>
          <c:h val="0.33797909407665616"/>
        </c:manualLayout>
      </c:layout>
      <c:spPr>
        <a:noFill/>
        <a:ln w="4650">
          <a:solidFill>
            <a:srgbClr val="000000"/>
          </a:solidFill>
          <a:prstDash val="solid"/>
        </a:ln>
      </c:spPr>
      <c:txPr>
        <a:bodyPr/>
        <a:lstStyle/>
        <a:p>
          <a:pPr>
            <a:defRPr sz="1611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58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0.03707</cdr:x>
      <cdr:y>0.86957</cdr:y>
    </cdr:from>
    <cdr:to>
      <cdr:x>0.82486</cdr:x>
      <cdr:y>0.95652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9061" y="4286281"/>
          <a:ext cx="614366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2016/2017                 2017/2018               2018/2019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5FCC34-108A-4B8B-9582-C8E905BE9370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720E38-3227-4A5F-8804-9679A6FA9B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929718" cy="607223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 Narrow" pitchFamily="34" charset="0"/>
                <a:cs typeface="Tahoma" pitchFamily="34" charset="0"/>
              </a:rPr>
              <a:t>         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uk-UA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іт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директора </a:t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щодо функціонування 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Чугуївської  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ЗОШ № 7 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2018/2019 навчальному році</a:t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 пріоритетні завдання</a:t>
            </a:r>
            <a:b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2019/2020 навчальний рік</a:t>
            </a: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/>
            </a:r>
            <a:b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</a:br>
            <a:r>
              <a:rPr lang="uk-UA" i="1" dirty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/>
            </a:r>
            <a:br>
              <a:rPr lang="uk-UA" i="1" dirty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Директор </a:t>
            </a:r>
            <a:r>
              <a:rPr lang="uk-UA" i="1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школи </a:t>
            </a:r>
            <a:r>
              <a:rPr lang="uk-UA" i="1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      Маланіна</a:t>
            </a: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 </a:t>
            </a: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Л.В.</a:t>
            </a:r>
            <a:b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Franklin Gothic Medium Cond" pitchFamily="34" charset="0"/>
                <a:cs typeface="Tahoma" pitchFamily="34" charset="0"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90844" cy="589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Участь учнів профільних класів</a:t>
            </a:r>
          </a:p>
          <a:p>
            <a:pPr algn="ctr">
              <a:buNone/>
            </a:pP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1" y="1397000"/>
          <a:ext cx="7643865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55"/>
                <a:gridCol w="2547955"/>
                <a:gridCol w="2547955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Профіль навчання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Командне</a:t>
                      </a:r>
                      <a:r>
                        <a:rPr lang="uk-UA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місце на 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uk-UA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етапі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Місця на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етапі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Українська філологія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українська мова та література 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II(1)</a:t>
                      </a:r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III (1)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9151"/>
            <a:ext cx="8933688" cy="6009249"/>
          </a:xfrm>
        </p:spPr>
        <p:txBody>
          <a:bodyPr/>
          <a:lstStyle/>
          <a:p>
            <a:pPr algn="ctr">
              <a:buNone/>
            </a:pP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Антирейтінг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виступу учнівської команди </a:t>
            </a:r>
            <a:endParaRPr lang="uk-UA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етапі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397000"/>
          <a:ext cx="8572553" cy="353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87"/>
                <a:gridCol w="451187"/>
                <a:gridCol w="451187"/>
                <a:gridCol w="451187"/>
                <a:gridCol w="409831"/>
                <a:gridCol w="492543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  <a:gridCol w="451187"/>
              </a:tblGrid>
              <a:tr h="1752144">
                <a:tc>
                  <a:txBody>
                    <a:bodyPr/>
                    <a:lstStyle/>
                    <a:p>
                      <a:r>
                        <a:rPr lang="uk-UA" dirty="0" smtClean="0"/>
                        <a:t>математика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географія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історія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фізика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Укр. мова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інформатика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право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біологія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хімія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астрономія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економіка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Англ.мова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екологія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Рос.мова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труди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Інфо.технології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Нім.мова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Рез-ть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%</a:t>
                      </a:r>
                      <a:endParaRPr lang="ru-RU" dirty="0"/>
                    </a:p>
                  </a:txBody>
                  <a:tcPr vert="vert270"/>
                </a:tc>
              </a:tr>
              <a:tr h="1780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0000"/>
                          </a:solidFill>
                        </a:ln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--------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----------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15/9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60%</a:t>
                      </a:r>
                      <a:endParaRPr lang="ru-RU" dirty="0"/>
                    </a:p>
                  </a:txBody>
                  <a:tcPr vert="vert27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933688" cy="5891234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Участь учнів у конкурсі-захисті науково-дослідницьких робіт Малої академії наук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етапі брали участь учні 9 класу Бакай О. та Шевченко І.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Школа брала участь у Всеукраїнському конкурсі на кращий стан з фізичного виховання серед ЗЗСО Харківської області, де посіла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місце.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Перемоги учнів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міській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краєзнавчій конференції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“Люби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знай свій рідний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край”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керівники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Серенко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Л.С., Бондаренко Н.М.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433654" cy="603411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Контрольно-аналітична діяльність</a:t>
            </a:r>
          </a:p>
          <a:p>
            <a:pPr>
              <a:buNone/>
            </a:pPr>
            <a:endParaRPr lang="uk-UA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Відповідно до плану роботи відбулись:</a:t>
            </a:r>
          </a:p>
          <a:p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засідання </a:t>
            </a: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педагогічних рад – 10;</a:t>
            </a:r>
          </a:p>
          <a:p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о</a:t>
            </a: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перативні наради  </a:t>
            </a: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– 10;</a:t>
            </a:r>
          </a:p>
          <a:p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з</a:t>
            </a: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асідання </a:t>
            </a:r>
            <a:r>
              <a:rPr lang="uk-UA" dirty="0" smtClean="0"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ради школи - 5;</a:t>
            </a:r>
          </a:p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Вивчено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стан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Харківщинознавсто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– 8 кл.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Біологія – 6-9 кл., 11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Людина і світ – 11 кл.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Інформатика – 2-9 кл., 11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Географія – 6-9 кл.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Фізична культура – 1-9 кл., 11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7790712" cy="635798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 атестації – 2019</a:t>
            </a:r>
          </a:p>
          <a:p>
            <a:pPr algn="just"/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Калиниченко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Раїса Григорівна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, учитель 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російської мови,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відповідає раніше присвоєній категорії «спеціаліст вищої категорії» та педагогічного звання «вчитель - методист»;</a:t>
            </a:r>
          </a:p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Ярова Олена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Володимирівна,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початкових класів, відповідає раніше присвоєній категорії «спеціаліст вищої категорії» та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присвоєно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педагогічного звання «вчитель - методист»;</a:t>
            </a: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Креденцер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Олена Геннадіївна,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математики,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присвоєно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кваліфікаційну категорію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“спеціаліст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другої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категорії”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Чепкасова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Катерина Сергіївна,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хімії,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присвоїно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кваліфікаційну категорію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“спеціаліст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другої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категорії”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Єрмошенко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Ольга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Леонтіївна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початкових класів, відповідає раніше присвоєній категорії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“спеціаліст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другої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категорії”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320"/>
            <a:ext cx="8290778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Медичне обслуговування учнів школи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Documents and Settings\Admin\Мои документы\iбегемотики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71612"/>
            <a:ext cx="5857916" cy="4990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90778" cy="5962672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Медичне обслуговування учнів у 2018/2019 навчальному році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397000"/>
          <a:ext cx="692948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</a:tblGrid>
              <a:tr h="603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Хвороби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станом на </a:t>
                      </a:r>
                      <a:r>
                        <a:rPr lang="uk-UA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кількість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учнів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 %)</a:t>
                      </a:r>
                      <a:endParaRPr lang="ru-RU" sz="2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Стоматологічна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патологія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uk-UA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27,5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%)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Серця і кровообігу (23,5%)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Органів зору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(12,3%)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Кістково-м</a:t>
                      </a:r>
                      <a:r>
                        <a:rPr lang="en-US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’</a:t>
                      </a:r>
                      <a:r>
                        <a:rPr lang="uk-UA" sz="2400" kern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язової</a:t>
                      </a: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системи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(10</a:t>
                      </a:r>
                      <a:r>
                        <a:rPr lang="en-US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%)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Нервової системи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(1,2%)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Органів травлення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(8,2)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ЛОР органів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(5,8%)     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Сечовивідної системи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(5,2%)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Ендокринної системи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(5,1%)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Хірургічна патологія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(4,7%)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Органів дихання (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1,8%) 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  <a:tr h="298072">
                <a:tc>
                  <a:txBody>
                    <a:bodyPr/>
                    <a:lstStyle/>
                    <a:p>
                      <a:pPr algn="l"/>
                      <a:r>
                        <a:rPr lang="uk-UA" sz="2400" kern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Гінекологічна патологія </a:t>
                      </a:r>
                      <a:r>
                        <a:rPr lang="uk-UA" sz="2400" kern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(1,2%)  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260" marR="6826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362216" cy="5962672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розподілу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групах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занять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фізичною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культурою 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711039" y="1643050"/>
          <a:ext cx="7798529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8219340" cy="6286544"/>
          </a:xfrm>
        </p:spPr>
        <p:txBody>
          <a:bodyPr/>
          <a:lstStyle/>
          <a:p>
            <a:pPr algn="ctr">
              <a:buNone/>
            </a:pPr>
            <a:r>
              <a:rPr lang="uk-UA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 дитячого травматизму</a:t>
            </a:r>
          </a:p>
          <a:p>
            <a:pPr algn="ctr">
              <a:buNone/>
            </a:pPr>
            <a:endParaRPr lang="uk-UA" alt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397000"/>
          <a:ext cx="7786744" cy="4032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686"/>
                <a:gridCol w="1946686"/>
                <a:gridCol w="1946686"/>
                <a:gridCol w="1946686"/>
              </a:tblGrid>
              <a:tr h="604426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2016/2017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2017/2018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2018/2019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852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Травмування під час освітнього процесу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(0,5</a:t>
                      </a:r>
                      <a:r>
                        <a:rPr lang="uk-UA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%)              п</a:t>
                      </a:r>
                      <a:r>
                        <a:rPr lang="uk-UA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ід час перерви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26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Травмування в побуті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(0,3%)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(0,3%)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3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(0,9%)</a:t>
                      </a:r>
                      <a:endParaRPr lang="uk-UA" sz="23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Соціальна підтримка учнів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діти сироти –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3 учні;</a:t>
            </a:r>
          </a:p>
          <a:p>
            <a:pPr>
              <a:spcBef>
                <a:spcPts val="0"/>
              </a:spcBef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напівсироти –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9 учнів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дітей з багатодітних сімей – 44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учні;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дітей з інвалідністю – 10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учнів;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 одиноких матерів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26 учнів;</a:t>
            </a:r>
            <a:endParaRPr lang="uk-UA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 із сімей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внутрішньопереміщених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 –  8 учнів;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 військовослужбовців - учасників АТО </a:t>
            </a: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–10 учнів.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іти-чорнобильці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2 учні;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 малозабезпечених сімей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учнів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4290"/>
            <a:ext cx="8147902" cy="6034110"/>
          </a:xfrm>
        </p:spPr>
        <p:txBody>
          <a:bodyPr/>
          <a:lstStyle/>
          <a:p>
            <a:pPr algn="ctr">
              <a:buNone/>
            </a:pP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Чугуївській 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загальноосвітній 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I-III </a:t>
            </a: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ступенів №7 на кінець 2018/2019 навчального року – 15 класів.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1-8-А,9,11 класи з українською мовою навчання;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8-Б клас з російською мовою навчання;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8-А клас з поглибленим вивченням української мови;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9 клас з поглибленим вивченням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математики;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11 клас профіль української філології.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433654" cy="5891234"/>
          </a:xfrm>
        </p:spPr>
        <p:txBody>
          <a:bodyPr/>
          <a:lstStyle/>
          <a:p>
            <a:pPr algn="ctr">
              <a:buNone/>
            </a:pPr>
            <a:r>
              <a:rPr lang="uk-UA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Робота з попередження асоціальних явищ</a:t>
            </a:r>
          </a:p>
          <a:p>
            <a:pPr marL="0" indent="0" algn="just">
              <a:buNone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 метою запобігання асоціальних явищ у 2018/2019 навчальному році систематично проводяться:</a:t>
            </a:r>
          </a:p>
          <a:p>
            <a:pPr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рейди «Урок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 ;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профілактичні бесіди;</a:t>
            </a:r>
          </a:p>
          <a:p>
            <a:pPr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психологічні консультації для батьків, учнів;</a:t>
            </a:r>
          </a:p>
          <a:p>
            <a:pPr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тестування з метою виявлення  проблем адаптації учнів, вибору профілю навчання, формування класних колективів  </a:t>
            </a:r>
            <a:r>
              <a:rPr lang="uk-UA" dirty="0" smtClean="0">
                <a:solidFill>
                  <a:srgbClr val="00800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Охоплення харчуванням</a:t>
            </a:r>
            <a:endParaRPr lang="ru-RU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Безкоштовне харчування учні в1-4-х класів – 100%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Безкоштовне харчування учні в5-11-х класів – 14%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Харчування за кошти батьків -: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ГПД – 100%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5-11 класи - 86%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Буфетна продукція – 100%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576530" cy="61055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Участь у проектах </a:t>
            </a: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“Модернізація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початкової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“Розвиток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інклюзивної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“Школа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родина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“Культура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добросусідства як інструмент формування соціальної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компетентності”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“Виховний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простір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Харківщини”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“Моніторинг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якості освіти в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Харківсьому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регіоні”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Міжнародний проект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“Найбільший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урок у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світі”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Міжнародний проект “Я обираю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себе”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Школа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наш рідний 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дім”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929618" cy="8572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alt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Задачі, над якими працюватиме педагогічний </a:t>
            </a:r>
            <a:r>
              <a:rPr lang="uk-UA" alt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колектив </a:t>
            </a:r>
          </a:p>
          <a:p>
            <a:pPr algn="ctr">
              <a:buNone/>
            </a:pPr>
            <a:r>
              <a:rPr lang="uk-UA" alt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alt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2019/2020 навчальному році:</a:t>
            </a:r>
            <a:endParaRPr lang="ru-RU" altLang="uk-UA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1000108"/>
            <a:ext cx="7715304" cy="493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підвищення якості освітнього процесу;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підвищення рівня професійної компетентності вчителів;</a:t>
            </a:r>
          </a:p>
          <a:p>
            <a:pPr lvl="0">
              <a:buFont typeface="Arial" pitchFamily="34" charset="0"/>
              <a:buChar char="•"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підвищення результативності участі учнів навчального закладу в ІІ та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етапах Всеукраїнських учнівських олімпіад та в ІІІ етапі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МАН;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впровадження в  освітній процес  інноваційних педагогічних технологій: методики розвитку критичного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мислення,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інформаційних комп’ютерних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технологій,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проектних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технологій,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особистісно-орієнтованої педагогіки, інтерактивних 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методів; </a:t>
            </a:r>
            <a:endParaRPr lang="uk-UA" alt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активізація роботи методичних об</a:t>
            </a:r>
            <a:r>
              <a:rPr lang="en-US" altLang="uk-UA" sz="26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altLang="uk-UA" sz="2600" dirty="0" smtClean="0">
                <a:latin typeface="Times New Roman" pitchFamily="18" charset="0"/>
                <a:cs typeface="Times New Roman" pitchFamily="18" charset="0"/>
              </a:rPr>
              <a:t>єднань, творчих груп.</a:t>
            </a:r>
            <a:endParaRPr lang="ru-RU" altLang="uk-UA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chool.xvatit.com/images/2/22/Nem6-tema48-wpargalki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071810"/>
            <a:ext cx="3990975" cy="3057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428736"/>
            <a:ext cx="885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Успішна школа – успішна держава.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8005026" cy="60341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Кадрове забезпечення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2018/2019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тньому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закладі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працювало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працівники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них :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директор,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заступник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директора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навчально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заступник директора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виховної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педагог-організатор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практичний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психолог,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соціальний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педагог,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завідувач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50" cy="5962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Кадрове забезпечення</a:t>
            </a:r>
          </a:p>
          <a:p>
            <a:pPr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Професійний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учителів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освітнього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закладу:</a:t>
            </a:r>
          </a:p>
          <a:p>
            <a:pPr lvl="0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педагогічна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освіта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32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чол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lvl="0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неповна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педагогічна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освіта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2.</a:t>
            </a:r>
          </a:p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Вища категорія –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6;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категорія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8;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категорія – 13;</a:t>
            </a:r>
          </a:p>
          <a:p>
            <a:pPr lvl="0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Спеціаліст – 7.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0"/>
            <a:ext cx="7790712" cy="664371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Моніторинг мережі та наповнюваності  класів за три роки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071678"/>
          <a:ext cx="7286676" cy="3697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835"/>
                <a:gridCol w="1899065"/>
                <a:gridCol w="1857388"/>
                <a:gridCol w="1857388"/>
              </a:tblGrid>
              <a:tr h="11369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cs typeface="Times New Roman" pitchFamily="18" charset="0"/>
                        </a:rPr>
                        <a:t>Мережа </a:t>
                      </a:r>
                      <a:endParaRPr lang="uk-UA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mtClean="0"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uk-UA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smtClean="0">
                          <a:latin typeface="Times New Roman" pitchFamily="18" charset="0"/>
                          <a:cs typeface="Times New Roman" pitchFamily="18" charset="0"/>
                        </a:rPr>
                        <a:t>роками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2016/2017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навчальний  </a:t>
                      </a:r>
                      <a:r>
                        <a:rPr lang="uk-UA" sz="2400" dirty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2017/2018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навчальний  рік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2018/2019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навчальний  рік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495" marR="62495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cs typeface="Times New Roman" pitchFamily="18" charset="0"/>
                        </a:rPr>
                        <a:t>Кількість </a:t>
                      </a: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учнів</a:t>
                      </a: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380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381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382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76425" algn="l"/>
                        </a:tabLst>
                      </a:pPr>
                      <a:r>
                        <a:rPr lang="uk-UA" sz="2400" dirty="0">
                          <a:latin typeface="Times New Roman" pitchFamily="18" charset="0"/>
                          <a:cs typeface="Times New Roman" pitchFamily="18" charset="0"/>
                        </a:rPr>
                        <a:t>Кількість </a:t>
                      </a: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класів</a:t>
                      </a: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 pitchFamily="18" charset="0"/>
                          <a:cs typeface="Times New Roman" pitchFamily="18" charset="0"/>
                        </a:rPr>
                        <a:t>Середня наповнюваність класів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495" marR="62495" marT="0" marB="0"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5891234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Профільне навчання та </a:t>
            </a:r>
            <a:r>
              <a:rPr lang="uk-UA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допрофільна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підготовка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785918" y="1428736"/>
          <a:ext cx="6858047" cy="4731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2286016"/>
                <a:gridCol w="2500329"/>
              </a:tblGrid>
              <a:tr h="1463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Допрофільне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та профільне навчання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Допрофільні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класи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             Кількість</a:t>
                      </a:r>
                    </a:p>
                    <a:p>
                      <a:pPr algn="ctr"/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учнів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Профільні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класи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Клас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Кількість</a:t>
                      </a:r>
                    </a:p>
                    <a:p>
                      <a:pPr algn="ctr"/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учнів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Українська філологія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11                        15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Українська мова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8-А                     27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9                      35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3857620" y="2071678"/>
            <a:ext cx="471490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965439" y="4107661"/>
            <a:ext cx="407117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929454" y="2500306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751521" y="4536289"/>
            <a:ext cx="321391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62150" cy="64294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Результати освітніх досягнень за 2018/2019 навчальний рік</a:t>
            </a:r>
          </a:p>
          <a:p>
            <a:pPr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підсумками аналізу навчальних досягнень 2018/2019 навчального року із 382 учнів 1-11 класів: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57 учнів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1-х класів – вербально оцінені;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325 учнів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атестовані;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367 учень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переведені до наступних класів;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учнів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11 класу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випущені зі школи;</a:t>
            </a: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32 учня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нагороджені похвальними листами «За високі досягнення у навчанні»;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учня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отримали свідоцтва з відзнакою;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 учень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нагороджений Золотою медаллю (Гунько Борис)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учня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нагороджені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похвальними грамотами «За високі досягнення у вивченні окремих предметів».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Учні 1-4, 5-9 класів переведені до наступних класів.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290"/>
            <a:ext cx="7862150" cy="6034110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Результати освітніх досягнень за 2018/2019навчальний рік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397000"/>
          <a:ext cx="8648538" cy="4259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234"/>
                <a:gridCol w="495336"/>
                <a:gridCol w="500066"/>
                <a:gridCol w="571504"/>
                <a:gridCol w="500066"/>
                <a:gridCol w="642942"/>
                <a:gridCol w="500066"/>
                <a:gridCol w="500066"/>
                <a:gridCol w="500066"/>
                <a:gridCol w="642942"/>
                <a:gridCol w="500066"/>
                <a:gridCol w="500066"/>
                <a:gridCol w="500066"/>
                <a:gridCol w="500066"/>
                <a:gridCol w="357190"/>
                <a:gridCol w="500066"/>
                <a:gridCol w="361730"/>
              </a:tblGrid>
              <a:tr h="863603"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uk-UA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Рівень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603"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Високий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Достатній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Середній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uk-UA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Початковий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860"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Усього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Усього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Усього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Усього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5-9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3603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2018-2019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63603"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433654" cy="6643710"/>
          </a:xfrm>
        </p:spPr>
        <p:txBody>
          <a:bodyPr/>
          <a:lstStyle/>
          <a:p>
            <a:pPr algn="ctr">
              <a:buClr>
                <a:schemeClr val="accent3"/>
              </a:buClr>
              <a:buNone/>
              <a:defRPr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Обдаровані діти. Олімпіади</a:t>
            </a:r>
          </a:p>
          <a:p>
            <a:pPr algn="ctr">
              <a:buClr>
                <a:schemeClr val="accent3"/>
              </a:buClr>
              <a:buNone/>
              <a:defRPr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Підсумки ІІ етапу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60" y="1397000"/>
          <a:ext cx="8572558" cy="2573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576"/>
                <a:gridCol w="837279"/>
                <a:gridCol w="805967"/>
                <a:gridCol w="659428"/>
                <a:gridCol w="732697"/>
                <a:gridCol w="805967"/>
                <a:gridCol w="732697"/>
                <a:gridCol w="732697"/>
                <a:gridCol w="659428"/>
                <a:gridCol w="659428"/>
                <a:gridCol w="732697"/>
                <a:gridCol w="732697"/>
              </a:tblGrid>
              <a:tr h="829471">
                <a:tc gridSpan="4">
                  <a:txBody>
                    <a:bodyPr/>
                    <a:lstStyle/>
                    <a:p>
                      <a:r>
                        <a:rPr lang="uk-UA" dirty="0" smtClean="0"/>
                        <a:t>Кількість призових місць 2016-2017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Кількість призових місць 2017-2018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Кількість призових місць 2018-2019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9471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Всього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err="1" smtClean="0"/>
                        <a:t>Всьог</a:t>
                      </a:r>
                      <a:r>
                        <a:rPr lang="uk-UA" dirty="0" smtClean="0"/>
                        <a:t> 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Всього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29471"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4286256"/>
            <a:ext cx="76438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Рейтінг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серед ЗЗСО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2016/2017 – 6 місце;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2017/2018 – 7 місце;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2018/2019 – 4 місце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182</TotalTime>
  <Words>1171</Words>
  <Application>Microsoft Office PowerPoint</Application>
  <PresentationFormat>Экран (4:3)</PresentationFormat>
  <Paragraphs>281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          Звіт директора  щодо функціонування  Чугуївської  ЗОШ № 7  у 2018/2019 навчальному році та пріоритетні завдання  на 2019/2020 навчальний рік   Директор школи       Маланіна Л.В.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Медичне обслуговування учнів школи</vt:lpstr>
      <vt:lpstr>Слайд 16</vt:lpstr>
      <vt:lpstr>Слайд 17</vt:lpstr>
      <vt:lpstr>Слайд 18</vt:lpstr>
      <vt:lpstr>Соціальна підтримка учнів</vt:lpstr>
      <vt:lpstr>Слайд 20</vt:lpstr>
      <vt:lpstr>Охоплення харчуванням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Звіт директора  щодо функціонування Чугуївської  ЗОШ № 7у 2018/2019 навчальному році та пріоритетні завдання  на 2019/2020 навчальний рік   Директор школи Маланіна Л.В.</dc:title>
  <dc:creator>Секрктарь</dc:creator>
  <cp:lastModifiedBy>Секрктарь</cp:lastModifiedBy>
  <cp:revision>24</cp:revision>
  <dcterms:created xsi:type="dcterms:W3CDTF">2019-06-19T08:33:18Z</dcterms:created>
  <dcterms:modified xsi:type="dcterms:W3CDTF">2019-06-21T05:33:12Z</dcterms:modified>
</cp:coreProperties>
</file>