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Lst>
  <p:sldSz cx="6858000" cy="9144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1" d="100"/>
          <a:sy n="51" d="100"/>
        </p:scale>
        <p:origin x="-2292" y="-108"/>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5155893"/>
            <a:ext cx="6858000" cy="3988107"/>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6858000" cy="5155893"/>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3536415"/>
            <a:ext cx="6858000" cy="3048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2133600"/>
            <a:ext cx="6858000" cy="68072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105346" y="6736727"/>
            <a:ext cx="4227758" cy="117615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5BE4972-273E-4BEC-A820-C946BBB84203}" type="datetimeFigureOut">
              <a:rPr lang="uk-UA" smtClean="0"/>
              <a:t>16.07.2018</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2A641193-5E0B-43F5-B114-17BEE9A7D599}" type="slidenum">
              <a:rPr lang="uk-UA" smtClean="0"/>
              <a:t>‹#›</a:t>
            </a:fld>
            <a:endParaRPr lang="uk-UA"/>
          </a:p>
        </p:txBody>
      </p:sp>
      <p:sp>
        <p:nvSpPr>
          <p:cNvPr id="2" name="Title 1"/>
          <p:cNvSpPr>
            <a:spLocks noGrp="1"/>
          </p:cNvSpPr>
          <p:nvPr>
            <p:ph type="ctrTitle"/>
          </p:nvPr>
        </p:nvSpPr>
        <p:spPr>
          <a:xfrm>
            <a:off x="613186" y="4176388"/>
            <a:ext cx="5381513" cy="2390889"/>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428750" y="975359"/>
            <a:ext cx="4800600" cy="463296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45BE4972-273E-4BEC-A820-C946BBB84203}" type="datetimeFigureOut">
              <a:rPr lang="uk-UA" smtClean="0"/>
              <a:t>16.07.2018</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2A641193-5E0B-43F5-B114-17BEE9A7D599}"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9" y="502023"/>
            <a:ext cx="1543050" cy="6984452"/>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2493085" y="975360"/>
            <a:ext cx="3621965" cy="652630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5BE4972-273E-4BEC-A820-C946BBB84203}" type="datetimeFigureOut">
              <a:rPr lang="uk-UA" smtClean="0"/>
              <a:t>16.07.2018</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2A641193-5E0B-43F5-B114-17BEE9A7D599}"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5BE4972-273E-4BEC-A820-C946BBB84203}" type="datetimeFigureOut">
              <a:rPr lang="uk-UA" smtClean="0"/>
              <a:t>16.07.2018</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2A641193-5E0B-43F5-B114-17BEE9A7D599}" type="slidenum">
              <a:rPr lang="uk-UA" smtClean="0"/>
              <a:t>‹#›</a:t>
            </a:fld>
            <a:endParaRPr lang="uk-UA"/>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857250" y="975360"/>
            <a:ext cx="4800600" cy="46329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5155893"/>
            <a:ext cx="6858000" cy="3988107"/>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6858000" cy="5155893"/>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536415"/>
            <a:ext cx="6858000" cy="3048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2133600"/>
            <a:ext cx="6858000" cy="68072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524896" y="2896864"/>
            <a:ext cx="4475000" cy="3231128"/>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516828" y="6143348"/>
            <a:ext cx="4477871" cy="1113947"/>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5BE4972-273E-4BEC-A820-C946BBB84203}" type="datetimeFigureOut">
              <a:rPr lang="uk-UA" smtClean="0"/>
              <a:t>16.07.2018</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2A641193-5E0B-43F5-B114-17BEE9A7D599}"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5BE4972-273E-4BEC-A820-C946BBB84203}" type="datetimeFigureOut">
              <a:rPr lang="uk-UA" smtClean="0"/>
              <a:t>16.07.2018</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2A641193-5E0B-43F5-B114-17BEE9A7D599}" type="slidenum">
              <a:rPr lang="uk-UA" smtClean="0"/>
              <a:t>‹#›</a:t>
            </a:fld>
            <a:endParaRPr lang="uk-UA"/>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857249" y="975359"/>
            <a:ext cx="2510028" cy="46329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3483864" y="975360"/>
            <a:ext cx="2510028" cy="46329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57250" y="975360"/>
            <a:ext cx="2510028" cy="853016"/>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867335" y="1867103"/>
            <a:ext cx="2510028" cy="36576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485477" y="975360"/>
            <a:ext cx="2510028" cy="853016"/>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3483769" y="1865376"/>
            <a:ext cx="2510028" cy="36576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5BE4972-273E-4BEC-A820-C946BBB84203}" type="datetimeFigureOut">
              <a:rPr lang="uk-UA" smtClean="0"/>
              <a:t>16.07.2018</a:t>
            </a:fld>
            <a:endParaRPr lang="uk-UA"/>
          </a:p>
        </p:txBody>
      </p:sp>
      <p:sp>
        <p:nvSpPr>
          <p:cNvPr id="8" name="Footer Placeholder 7"/>
          <p:cNvSpPr>
            <a:spLocks noGrp="1"/>
          </p:cNvSpPr>
          <p:nvPr>
            <p:ph type="ftr" sz="quarter" idx="11"/>
          </p:nvPr>
        </p:nvSpPr>
        <p:spPr/>
        <p:txBody>
          <a:bodyPr/>
          <a:lstStyle/>
          <a:p>
            <a:endParaRPr lang="uk-UA"/>
          </a:p>
        </p:txBody>
      </p:sp>
      <p:sp>
        <p:nvSpPr>
          <p:cNvPr id="9" name="Slide Number Placeholder 8"/>
          <p:cNvSpPr>
            <a:spLocks noGrp="1"/>
          </p:cNvSpPr>
          <p:nvPr>
            <p:ph type="sldNum" sz="quarter" idx="12"/>
          </p:nvPr>
        </p:nvSpPr>
        <p:spPr/>
        <p:txBody>
          <a:bodyPr/>
          <a:lstStyle/>
          <a:p>
            <a:fld id="{2A641193-5E0B-43F5-B114-17BEE9A7D599}" type="slidenum">
              <a:rPr lang="uk-UA" smtClean="0"/>
              <a:t>‹#›</a:t>
            </a:fld>
            <a:endParaRPr lang="uk-UA"/>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5BE4972-273E-4BEC-A820-C946BBB84203}" type="datetimeFigureOut">
              <a:rPr lang="uk-UA" smtClean="0"/>
              <a:t>16.07.2018</a:t>
            </a:fld>
            <a:endParaRPr lang="uk-UA"/>
          </a:p>
        </p:txBody>
      </p:sp>
      <p:sp>
        <p:nvSpPr>
          <p:cNvPr id="4" name="Footer Placeholder 3"/>
          <p:cNvSpPr>
            <a:spLocks noGrp="1"/>
          </p:cNvSpPr>
          <p:nvPr>
            <p:ph type="ftr" sz="quarter" idx="11"/>
          </p:nvPr>
        </p:nvSpPr>
        <p:spPr/>
        <p:txBody>
          <a:bodyPr/>
          <a:lstStyle/>
          <a:p>
            <a:endParaRPr lang="uk-UA"/>
          </a:p>
        </p:txBody>
      </p:sp>
      <p:sp>
        <p:nvSpPr>
          <p:cNvPr id="5" name="Slide Number Placeholder 4"/>
          <p:cNvSpPr>
            <a:spLocks noGrp="1"/>
          </p:cNvSpPr>
          <p:nvPr>
            <p:ph type="sldNum" sz="quarter" idx="12"/>
          </p:nvPr>
        </p:nvSpPr>
        <p:spPr/>
        <p:txBody>
          <a:bodyPr/>
          <a:lstStyle/>
          <a:p>
            <a:fld id="{2A641193-5E0B-43F5-B114-17BEE9A7D599}"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BE4972-273E-4BEC-A820-C946BBB84203}" type="datetimeFigureOut">
              <a:rPr lang="uk-UA" smtClean="0"/>
              <a:t>16.07.2018</a:t>
            </a:fld>
            <a:endParaRPr lang="uk-UA"/>
          </a:p>
        </p:txBody>
      </p:sp>
      <p:sp>
        <p:nvSpPr>
          <p:cNvPr id="3" name="Footer Placeholder 2"/>
          <p:cNvSpPr>
            <a:spLocks noGrp="1"/>
          </p:cNvSpPr>
          <p:nvPr>
            <p:ph type="ftr" sz="quarter" idx="11"/>
          </p:nvPr>
        </p:nvSpPr>
        <p:spPr/>
        <p:txBody>
          <a:bodyPr/>
          <a:lstStyle/>
          <a:p>
            <a:endParaRPr lang="uk-UA"/>
          </a:p>
        </p:txBody>
      </p:sp>
      <p:sp>
        <p:nvSpPr>
          <p:cNvPr id="4" name="Slide Number Placeholder 3"/>
          <p:cNvSpPr>
            <a:spLocks noGrp="1"/>
          </p:cNvSpPr>
          <p:nvPr>
            <p:ph type="sldNum" sz="quarter" idx="12"/>
          </p:nvPr>
        </p:nvSpPr>
        <p:spPr/>
        <p:txBody>
          <a:bodyPr/>
          <a:lstStyle/>
          <a:p>
            <a:fld id="{2A641193-5E0B-43F5-B114-17BEE9A7D599}"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322" y="2946401"/>
            <a:ext cx="2727064" cy="1677991"/>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3445137" y="975360"/>
            <a:ext cx="3012814" cy="6526307"/>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06824" y="4663736"/>
            <a:ext cx="2541495" cy="285269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5BE4972-273E-4BEC-A820-C946BBB84203}" type="datetimeFigureOut">
              <a:rPr lang="uk-UA" smtClean="0"/>
              <a:t>16.07.2018</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2A641193-5E0B-43F5-B114-17BEE9A7D599}"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5155893"/>
            <a:ext cx="6858000" cy="3988107"/>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6858000" cy="5155893"/>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3536415"/>
            <a:ext cx="6858000" cy="3048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2133600"/>
            <a:ext cx="6858000" cy="68072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3356381" y="1524000"/>
            <a:ext cx="3086100" cy="4170408"/>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58415" y="1347315"/>
            <a:ext cx="2770586" cy="2884027"/>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5BE4972-273E-4BEC-A820-C946BBB84203}" type="datetimeFigureOut">
              <a:rPr lang="uk-UA" smtClean="0"/>
              <a:t>16.07.2018</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2A641193-5E0B-43F5-B114-17BEE9A7D599}" type="slidenum">
              <a:rPr lang="uk-UA" smtClean="0"/>
              <a:t>‹#›</a:t>
            </a:fld>
            <a:endParaRPr lang="uk-UA"/>
          </a:p>
        </p:txBody>
      </p:sp>
      <p:sp>
        <p:nvSpPr>
          <p:cNvPr id="2" name="Title 1"/>
          <p:cNvSpPr>
            <a:spLocks noGrp="1"/>
          </p:cNvSpPr>
          <p:nvPr>
            <p:ph type="title"/>
          </p:nvPr>
        </p:nvSpPr>
        <p:spPr>
          <a:xfrm>
            <a:off x="545451" y="5952561"/>
            <a:ext cx="4787654" cy="1524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7" name="Rectangle 6"/>
          <p:cNvSpPr/>
          <p:nvPr/>
        </p:nvSpPr>
        <p:spPr>
          <a:xfrm>
            <a:off x="0" y="6807200"/>
            <a:ext cx="6858000" cy="23368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6858000" cy="68072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5024405"/>
            <a:ext cx="6858000" cy="3048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2133600"/>
            <a:ext cx="6858000" cy="68072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344967" y="5829557"/>
            <a:ext cx="4884383" cy="1524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857250" y="976347"/>
            <a:ext cx="4800600" cy="463296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629150" y="8229601"/>
            <a:ext cx="1885950" cy="486833"/>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45BE4972-273E-4BEC-A820-C946BBB84203}" type="datetimeFigureOut">
              <a:rPr lang="uk-UA" smtClean="0"/>
              <a:t>16.07.2018</a:t>
            </a:fld>
            <a:endParaRPr lang="uk-UA"/>
          </a:p>
        </p:txBody>
      </p:sp>
      <p:sp>
        <p:nvSpPr>
          <p:cNvPr id="5" name="Footer Placeholder 4"/>
          <p:cNvSpPr>
            <a:spLocks noGrp="1"/>
          </p:cNvSpPr>
          <p:nvPr>
            <p:ph type="ftr" sz="quarter" idx="3"/>
          </p:nvPr>
        </p:nvSpPr>
        <p:spPr>
          <a:xfrm>
            <a:off x="342900" y="8229601"/>
            <a:ext cx="2514601" cy="486833"/>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uk-UA"/>
          </a:p>
        </p:txBody>
      </p:sp>
      <p:sp>
        <p:nvSpPr>
          <p:cNvPr id="6" name="Slide Number Placeholder 5"/>
          <p:cNvSpPr>
            <a:spLocks noGrp="1"/>
          </p:cNvSpPr>
          <p:nvPr>
            <p:ph type="sldNum" sz="quarter" idx="4"/>
          </p:nvPr>
        </p:nvSpPr>
        <p:spPr>
          <a:xfrm>
            <a:off x="2857500" y="8229601"/>
            <a:ext cx="1371600" cy="486833"/>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2A641193-5E0B-43F5-B114-17BEE9A7D599}" type="slidenum">
              <a:rPr lang="uk-UA" smtClean="0"/>
              <a:t>‹#›</a:t>
            </a:fld>
            <a:endParaRPr lang="uk-UA"/>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10.jpg"/><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3.jpeg"/></Relationships>
</file>

<file path=ppt/slides/_rels/slide8.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9.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image" Target="../media/image41.jpeg"/><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858000" cy="9144000"/>
          </a:xfrm>
          <a:prstGeom prst="rect">
            <a:avLst/>
          </a:prstGeom>
        </p:spPr>
      </p:pic>
      <p:sp>
        <p:nvSpPr>
          <p:cNvPr id="6" name="Подзаголовок 5"/>
          <p:cNvSpPr>
            <a:spLocks noGrp="1"/>
          </p:cNvSpPr>
          <p:nvPr>
            <p:ph type="subTitle" idx="1"/>
          </p:nvPr>
        </p:nvSpPr>
        <p:spPr>
          <a:xfrm>
            <a:off x="1105346" y="6156177"/>
            <a:ext cx="4227758" cy="1756710"/>
          </a:xfrm>
        </p:spPr>
        <p:txBody>
          <a:bodyPr>
            <a:normAutofit/>
          </a:bodyPr>
          <a:lstStyle/>
          <a:p>
            <a:pPr algn="ctr"/>
            <a:r>
              <a:rPr lang="uk-UA" sz="2800" dirty="0" smtClean="0">
                <a:latin typeface="Monotype Corsiva" pitchFamily="66" charset="0"/>
              </a:rPr>
              <a:t>І зміна</a:t>
            </a:r>
          </a:p>
          <a:p>
            <a:pPr algn="ctr"/>
            <a:r>
              <a:rPr lang="uk-UA" sz="2800" dirty="0" smtClean="0">
                <a:latin typeface="Monotype Corsiva" pitchFamily="66" charset="0"/>
              </a:rPr>
              <a:t>30.05.2018-18.06.2018</a:t>
            </a:r>
            <a:endParaRPr lang="uk-UA" sz="2800" dirty="0">
              <a:latin typeface="Monotype Corsiva" pitchFamily="66" charset="0"/>
            </a:endParaRPr>
          </a:p>
        </p:txBody>
      </p:sp>
      <p:sp>
        <p:nvSpPr>
          <p:cNvPr id="5" name="Заголовок 4"/>
          <p:cNvSpPr>
            <a:spLocks noGrp="1"/>
          </p:cNvSpPr>
          <p:nvPr>
            <p:ph type="ctrTitle"/>
          </p:nvPr>
        </p:nvSpPr>
        <p:spPr>
          <a:xfrm>
            <a:off x="548681" y="1475656"/>
            <a:ext cx="5760640" cy="4248472"/>
          </a:xfrm>
        </p:spPr>
        <p:txBody>
          <a:bodyPr>
            <a:noAutofit/>
          </a:bodyPr>
          <a:lstStyle/>
          <a:p>
            <a:pPr marL="182880" indent="0" algn="ctr">
              <a:buNone/>
            </a:pPr>
            <a:r>
              <a:rPr lang="ru-RU" sz="4800" dirty="0" smtClean="0">
                <a:latin typeface="Monotype Corsiva" pitchFamily="66" charset="0"/>
              </a:rPr>
              <a:t>Зв</a:t>
            </a:r>
            <a:r>
              <a:rPr lang="uk-UA" sz="4800" dirty="0" err="1" smtClean="0">
                <a:latin typeface="Monotype Corsiva" pitchFamily="66" charset="0"/>
              </a:rPr>
              <a:t>іт</a:t>
            </a:r>
            <a:r>
              <a:rPr lang="uk-UA" sz="4800" dirty="0" smtClean="0">
                <a:latin typeface="Monotype Corsiva" pitchFamily="66" charset="0"/>
              </a:rPr>
              <a:t> </a:t>
            </a:r>
            <a:r>
              <a:rPr lang="uk-UA" sz="4800" dirty="0" smtClean="0">
                <a:latin typeface="Monotype Corsiva" pitchFamily="66" charset="0"/>
              </a:rPr>
              <a:t/>
            </a:r>
            <a:br>
              <a:rPr lang="uk-UA" sz="4800" dirty="0" smtClean="0">
                <a:latin typeface="Monotype Corsiva" pitchFamily="66" charset="0"/>
              </a:rPr>
            </a:br>
            <a:r>
              <a:rPr lang="uk-UA" sz="4800" dirty="0" smtClean="0">
                <a:latin typeface="Monotype Corsiva" pitchFamily="66" charset="0"/>
              </a:rPr>
              <a:t>дитячого </a:t>
            </a:r>
            <a:r>
              <a:rPr lang="uk-UA" sz="4800" dirty="0" smtClean="0">
                <a:latin typeface="Monotype Corsiva" pitchFamily="66" charset="0"/>
              </a:rPr>
              <a:t>закладу </a:t>
            </a:r>
            <a:r>
              <a:rPr lang="uk-UA" sz="4800" dirty="0" smtClean="0">
                <a:latin typeface="Monotype Corsiva" pitchFamily="66" charset="0"/>
              </a:rPr>
              <a:t>відпочинку «Сонечко» </a:t>
            </a:r>
            <a:br>
              <a:rPr lang="uk-UA" sz="4800" dirty="0" smtClean="0">
                <a:latin typeface="Monotype Corsiva" pitchFamily="66" charset="0"/>
              </a:rPr>
            </a:br>
            <a:r>
              <a:rPr lang="uk-UA" sz="4800" dirty="0" smtClean="0">
                <a:latin typeface="Monotype Corsiva" pitchFamily="66" charset="0"/>
              </a:rPr>
              <a:t>з денним перебуванням </a:t>
            </a:r>
            <a:r>
              <a:rPr lang="uk-UA" sz="4800" dirty="0" smtClean="0">
                <a:latin typeface="Monotype Corsiva" pitchFamily="66" charset="0"/>
              </a:rPr>
              <a:t>на базі Чугуївської ЗОШ № 7</a:t>
            </a:r>
            <a:endParaRPr lang="uk-UA" sz="4800" dirty="0">
              <a:latin typeface="Monotype Corsiva" pitchFamily="66" charset="0"/>
            </a:endParaRPr>
          </a:p>
        </p:txBody>
      </p:sp>
    </p:spTree>
    <p:extLst>
      <p:ext uri="{BB962C8B-B14F-4D97-AF65-F5344CB8AC3E}">
        <p14:creationId xmlns:p14="http://schemas.microsoft.com/office/powerpoint/2010/main" val="9620155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0" y="0"/>
            <a:ext cx="6858000" cy="9144000"/>
          </a:xfrm>
        </p:spPr>
      </p:pic>
      <p:sp>
        <p:nvSpPr>
          <p:cNvPr id="5" name="TextBox 4"/>
          <p:cNvSpPr txBox="1"/>
          <p:nvPr/>
        </p:nvSpPr>
        <p:spPr>
          <a:xfrm>
            <a:off x="404664" y="1331640"/>
            <a:ext cx="6048672" cy="7555915"/>
          </a:xfrm>
          <a:prstGeom prst="rect">
            <a:avLst/>
          </a:prstGeom>
          <a:noFill/>
        </p:spPr>
        <p:txBody>
          <a:bodyPr wrap="square" rtlCol="0">
            <a:spAutoFit/>
          </a:bodyPr>
          <a:lstStyle/>
          <a:p>
            <a:r>
              <a:rPr lang="uk-UA" sz="1400" dirty="0" smtClean="0">
                <a:latin typeface="Times New Roman" pitchFamily="18" charset="0"/>
                <a:cs typeface="Times New Roman" pitchFamily="18" charset="0"/>
              </a:rPr>
              <a:t>	</a:t>
            </a:r>
            <a:r>
              <a:rPr lang="uk-UA" sz="1300" dirty="0" smtClean="0">
                <a:latin typeface="Times New Roman" pitchFamily="18" charset="0"/>
                <a:cs typeface="Times New Roman" pitchFamily="18" charset="0"/>
              </a:rPr>
              <a:t>Літо – це пора незвичайних вчинків, нових вражень.</a:t>
            </a:r>
          </a:p>
          <a:p>
            <a:r>
              <a:rPr lang="uk-UA" sz="1300" dirty="0" smtClean="0">
                <a:latin typeface="Times New Roman" pitchFamily="18" charset="0"/>
                <a:cs typeface="Times New Roman" pitchFamily="18" charset="0"/>
              </a:rPr>
              <a:t>Саме тому літній пришкільний заклад відпочинку має бути джерелом позитивних емоцій, дружби, доброти, здоров</a:t>
            </a:r>
            <a:r>
              <a:rPr lang="en-US" sz="1300" dirty="0" smtClean="0">
                <a:latin typeface="Times New Roman" pitchFamily="18" charset="0"/>
                <a:cs typeface="Times New Roman" pitchFamily="18" charset="0"/>
              </a:rPr>
              <a:t>`</a:t>
            </a:r>
            <a:r>
              <a:rPr lang="uk-UA" sz="1300" dirty="0" smtClean="0">
                <a:latin typeface="Times New Roman" pitchFamily="18" charset="0"/>
                <a:cs typeface="Times New Roman" pitchFamily="18" charset="0"/>
              </a:rPr>
              <a:t>я.</a:t>
            </a:r>
          </a:p>
          <a:p>
            <a:r>
              <a:rPr lang="uk-UA" sz="1300" dirty="0" smtClean="0">
                <a:latin typeface="Times New Roman" pitchFamily="18" charset="0"/>
                <a:cs typeface="Times New Roman" pitchFamily="18" charset="0"/>
              </a:rPr>
              <a:t>	Усю виховну роботу закладу відпочинку колектив вихователів спрямовував на те, щоб допомогти вихованцям розкрити свої творчі здібності, позбавитися комплексів, допомогти дітям порозумітися між собою, пізнати один одного краще. Адже дитина – це скринька з фантазією, талантом, упевненістю в собі, її просто потрібно вчасно відкрити.</a:t>
            </a:r>
          </a:p>
          <a:p>
            <a:r>
              <a:rPr lang="uk-UA" sz="1300" dirty="0" smtClean="0">
                <a:latin typeface="Times New Roman" pitchFamily="18" charset="0"/>
                <a:cs typeface="Times New Roman" pitchFamily="18" charset="0"/>
              </a:rPr>
              <a:t>	До відпочинку було залучено 115 учнів початкової школи.                   У таборі вирувало життя у п</a:t>
            </a:r>
            <a:r>
              <a:rPr lang="en-US" sz="1300" dirty="0" smtClean="0">
                <a:latin typeface="Times New Roman" pitchFamily="18" charset="0"/>
                <a:cs typeface="Times New Roman" pitchFamily="18" charset="0"/>
              </a:rPr>
              <a:t>`</a:t>
            </a:r>
            <a:r>
              <a:rPr lang="uk-UA" sz="1300" dirty="0" err="1" smtClean="0">
                <a:latin typeface="Times New Roman" pitchFamily="18" charset="0"/>
                <a:cs typeface="Times New Roman" pitchFamily="18" charset="0"/>
              </a:rPr>
              <a:t>яти</a:t>
            </a:r>
            <a:r>
              <a:rPr lang="uk-UA" sz="1300" dirty="0" smtClean="0">
                <a:latin typeface="Times New Roman" pitchFamily="18" charset="0"/>
                <a:cs typeface="Times New Roman" pitchFamily="18" charset="0"/>
              </a:rPr>
              <a:t> загонах: «</a:t>
            </a:r>
            <a:r>
              <a:rPr lang="uk-UA" sz="1300" dirty="0" err="1" smtClean="0">
                <a:latin typeface="Times New Roman" pitchFamily="18" charset="0"/>
                <a:cs typeface="Times New Roman" pitchFamily="18" charset="0"/>
              </a:rPr>
              <a:t>Капітошки</a:t>
            </a:r>
            <a:r>
              <a:rPr lang="uk-UA" sz="1300" dirty="0" smtClean="0">
                <a:latin typeface="Times New Roman" pitchFamily="18" charset="0"/>
                <a:cs typeface="Times New Roman" pitchFamily="18" charset="0"/>
              </a:rPr>
              <a:t>», «Промінці», «Посмішка», «Водограй», «</a:t>
            </a:r>
            <a:r>
              <a:rPr lang="uk-UA" sz="1300" dirty="0" err="1" smtClean="0">
                <a:latin typeface="Times New Roman" pitchFamily="18" charset="0"/>
                <a:cs typeface="Times New Roman" pitchFamily="18" charset="0"/>
              </a:rPr>
              <a:t>Смайли</a:t>
            </a:r>
            <a:r>
              <a:rPr lang="uk-UA" sz="1300" dirty="0" smtClean="0">
                <a:latin typeface="Times New Roman" pitchFamily="18" charset="0"/>
                <a:cs typeface="Times New Roman" pitchFamily="18" charset="0"/>
              </a:rPr>
              <a:t>». </a:t>
            </a:r>
            <a:r>
              <a:rPr lang="uk-UA" sz="1300" dirty="0">
                <a:latin typeface="Times New Roman" pitchFamily="18" charset="0"/>
                <a:cs typeface="Times New Roman" pitchFamily="18" charset="0"/>
              </a:rPr>
              <a:t>	</a:t>
            </a:r>
            <a:endParaRPr lang="uk-UA" sz="1300" dirty="0" smtClean="0">
              <a:latin typeface="Times New Roman" pitchFamily="18" charset="0"/>
              <a:cs typeface="Times New Roman" pitchFamily="18" charset="0"/>
            </a:endParaRPr>
          </a:p>
          <a:p>
            <a:r>
              <a:rPr lang="uk-UA" sz="1300" dirty="0" smtClean="0">
                <a:latin typeface="Times New Roman" pitchFamily="18" charset="0"/>
                <a:cs typeface="Times New Roman" pitchFamily="18" charset="0"/>
              </a:rPr>
              <a:t>	Кожен ранок для дітей починався веселою танцювальною зарядкою, а продовжувався розважальними програмами: конкурсами, вікторинами, міні-концертами, спортивними змаганнями, екскурсіями, майстер-класами, музейними уроками, заняттями в гуртках, </a:t>
            </a:r>
            <a:r>
              <a:rPr lang="uk-UA" sz="1300" dirty="0" err="1" smtClean="0">
                <a:latin typeface="Times New Roman" pitchFamily="18" charset="0"/>
                <a:cs typeface="Times New Roman" pitchFamily="18" charset="0"/>
              </a:rPr>
              <a:t>квестами</a:t>
            </a:r>
            <a:r>
              <a:rPr lang="uk-UA" sz="1300" dirty="0" smtClean="0">
                <a:latin typeface="Times New Roman" pitchFamily="18" charset="0"/>
                <a:cs typeface="Times New Roman" pitchFamily="18" charset="0"/>
              </a:rPr>
              <a:t>.	</a:t>
            </a:r>
          </a:p>
          <a:p>
            <a:r>
              <a:rPr lang="uk-UA" sz="1300" dirty="0">
                <a:latin typeface="Times New Roman" pitchFamily="18" charset="0"/>
                <a:cs typeface="Times New Roman" pitchFamily="18" charset="0"/>
              </a:rPr>
              <a:t>	</a:t>
            </a:r>
            <a:r>
              <a:rPr lang="uk-UA" sz="1300" dirty="0" smtClean="0">
                <a:latin typeface="Times New Roman" pitchFamily="18" charset="0"/>
                <a:cs typeface="Times New Roman" pitchFamily="18" charset="0"/>
              </a:rPr>
              <a:t>Ось і відбулась урочиста лінійка відкриття, пролунав Гімн України, діти підняли прапор, презентували загони, пролунали слова привітання, а після було влаштовано дискотеку.</a:t>
            </a:r>
          </a:p>
          <a:p>
            <a:r>
              <a:rPr lang="uk-UA" sz="1300" dirty="0">
                <a:latin typeface="Times New Roman" pitchFamily="18" charset="0"/>
                <a:cs typeface="Times New Roman" pitchFamily="18" charset="0"/>
              </a:rPr>
              <a:t>	</a:t>
            </a:r>
            <a:r>
              <a:rPr lang="uk-UA" sz="1300" dirty="0" smtClean="0">
                <a:latin typeface="Times New Roman" pitchFamily="18" charset="0"/>
                <a:cs typeface="Times New Roman" pitchFamily="18" charset="0"/>
              </a:rPr>
              <a:t>Заходи кожного окремо взятого дня проводилися відповідно до визначеного плану роботи. Так, було проведено дні: День табору, День творчості, День дитинства, День казок народів світу, День спорту, День дружби та сміху, День здоров</a:t>
            </a:r>
            <a:r>
              <a:rPr lang="en-US" sz="1300" dirty="0" smtClean="0">
                <a:latin typeface="Times New Roman" pitchFamily="18" charset="0"/>
                <a:cs typeface="Times New Roman" pitchFamily="18" charset="0"/>
              </a:rPr>
              <a:t>`</a:t>
            </a:r>
            <a:r>
              <a:rPr lang="uk-UA" sz="1300" dirty="0" smtClean="0">
                <a:latin typeface="Times New Roman" pitchFamily="18" charset="0"/>
                <a:cs typeface="Times New Roman" pitchFamily="18" charset="0"/>
              </a:rPr>
              <a:t>я</a:t>
            </a:r>
            <a:r>
              <a:rPr lang="uk-UA" sz="1300" dirty="0">
                <a:latin typeface="Times New Roman" pitchFamily="18" charset="0"/>
                <a:cs typeface="Times New Roman" pitchFamily="18" charset="0"/>
              </a:rPr>
              <a:t>,</a:t>
            </a:r>
            <a:r>
              <a:rPr lang="uk-UA" sz="1300" dirty="0" smtClean="0">
                <a:latin typeface="Times New Roman" pitchFamily="18" charset="0"/>
                <a:cs typeface="Times New Roman" pitchFamily="18" charset="0"/>
              </a:rPr>
              <a:t> День книги, День живопису, День міста, Олімпійський день, </a:t>
            </a:r>
            <a:r>
              <a:rPr lang="uk-UA" sz="1300" dirty="0" err="1" smtClean="0">
                <a:latin typeface="Times New Roman" pitchFamily="18" charset="0"/>
                <a:cs typeface="Times New Roman" pitchFamily="18" charset="0"/>
              </a:rPr>
              <a:t>День</a:t>
            </a:r>
            <a:r>
              <a:rPr lang="uk-UA" sz="1300" dirty="0" smtClean="0">
                <a:latin typeface="Times New Roman" pitchFamily="18" charset="0"/>
                <a:cs typeface="Times New Roman" pitchFamily="18" charset="0"/>
              </a:rPr>
              <a:t> пісні та розваг, День гри, День прощання з табором.</a:t>
            </a:r>
          </a:p>
          <a:p>
            <a:r>
              <a:rPr lang="uk-UA" sz="1300" dirty="0" smtClean="0">
                <a:latin typeface="Times New Roman" pitchFamily="18" charset="0"/>
                <a:cs typeface="Times New Roman" pitchFamily="18" charset="0"/>
              </a:rPr>
              <a:t>	Як би не бажали діти продовжити свій відпочинок у таборі,</a:t>
            </a:r>
            <a:r>
              <a:rPr lang="uk-UA" sz="1300" dirty="0">
                <a:latin typeface="Times New Roman" pitchFamily="18" charset="0"/>
                <a:cs typeface="Times New Roman" pitchFamily="18" charset="0"/>
              </a:rPr>
              <a:t> </a:t>
            </a:r>
            <a:r>
              <a:rPr lang="uk-UA" sz="1300" dirty="0" smtClean="0">
                <a:latin typeface="Times New Roman" pitchFamily="18" charset="0"/>
                <a:cs typeface="Times New Roman" pitchFamily="18" charset="0"/>
              </a:rPr>
              <a:t>але все підходить до кінця. В останній день відбулася урочиста лінійка, на якій діти мали можливість поділитися враженнями від відпочинку, подякувати вихователям та працівникам закладу відпочинку, а також отримати грамоти.</a:t>
            </a:r>
          </a:p>
          <a:p>
            <a:r>
              <a:rPr lang="uk-UA" sz="1300" dirty="0">
                <a:latin typeface="Times New Roman" pitchFamily="18" charset="0"/>
                <a:cs typeface="Times New Roman" pitchFamily="18" charset="0"/>
              </a:rPr>
              <a:t>	</a:t>
            </a:r>
            <a:r>
              <a:rPr lang="uk-UA" sz="1300" dirty="0" smtClean="0">
                <a:latin typeface="Times New Roman" pitchFamily="18" charset="0"/>
                <a:cs typeface="Times New Roman" pitchFamily="18" charset="0"/>
              </a:rPr>
              <a:t>Відпочинок у ДЗВ «Сонечко» неймовірно сподобався дітям, адже кожного дня були нові завдання, нові свята, змагання та конкурси.  Режим дня відповідав потребам дитини, завдяки гармонійно поєднаним відпочинку та розвагам, хвилинам релаксації та активних дій. Це сприяло відпочинку дітей, покращенню їхнього фізичного і морального здоров</a:t>
            </a:r>
            <a:r>
              <a:rPr lang="en-US" sz="1300" dirty="0" smtClean="0">
                <a:latin typeface="Times New Roman" pitchFamily="18" charset="0"/>
                <a:cs typeface="Times New Roman" pitchFamily="18" charset="0"/>
              </a:rPr>
              <a:t>`</a:t>
            </a:r>
            <a:r>
              <a:rPr lang="uk-UA" sz="1300" dirty="0" smtClean="0">
                <a:latin typeface="Times New Roman" pitchFamily="18" charset="0"/>
                <a:cs typeface="Times New Roman" pitchFamily="18" charset="0"/>
              </a:rPr>
              <a:t>я, згуртуванню учнівського колективу, нових вражень та яскравих емоцій, які будуть супроводжувати їх все літо.</a:t>
            </a:r>
          </a:p>
          <a:p>
            <a:endParaRPr lang="uk-UA" sz="1400" dirty="0" smtClean="0">
              <a:latin typeface="Times New Roman" pitchFamily="18" charset="0"/>
              <a:cs typeface="Times New Roman" pitchFamily="18" charset="0"/>
            </a:endParaRPr>
          </a:p>
          <a:p>
            <a:r>
              <a:rPr lang="uk-UA" sz="1400" dirty="0" smtClean="0">
                <a:latin typeface="Times New Roman" pitchFamily="18" charset="0"/>
                <a:cs typeface="Times New Roman" pitchFamily="18" charset="0"/>
              </a:rPr>
              <a:t> </a:t>
            </a:r>
          </a:p>
          <a:p>
            <a:r>
              <a:rPr lang="uk-UA" sz="1400" dirty="0">
                <a:latin typeface="Times New Roman" pitchFamily="18" charset="0"/>
                <a:cs typeface="Times New Roman" pitchFamily="18" charset="0"/>
              </a:rPr>
              <a:t>	</a:t>
            </a:r>
          </a:p>
        </p:txBody>
      </p:sp>
    </p:spTree>
    <p:extLst>
      <p:ext uri="{BB962C8B-B14F-4D97-AF65-F5344CB8AC3E}">
        <p14:creationId xmlns:p14="http://schemas.microsoft.com/office/powerpoint/2010/main" val="11677604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327" y="509126"/>
            <a:ext cx="3387011" cy="2540258"/>
          </a:xfrm>
          <a:prstGeom prst="rect">
            <a:avLst/>
          </a:prstGeom>
          <a:effectLst>
            <a:glow rad="228600">
              <a:schemeClr val="accent6">
                <a:satMod val="175000"/>
                <a:alpha val="40000"/>
              </a:schemeClr>
            </a:glow>
          </a:effectLst>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10338" y="4170276"/>
            <a:ext cx="3095866" cy="2193708"/>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505" y="3275856"/>
            <a:ext cx="3294926" cy="2471195"/>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10338" y="6580902"/>
            <a:ext cx="3095867" cy="2321901"/>
          </a:xfrm>
          <a:prstGeom prst="rect">
            <a:avLst/>
          </a:prstGeom>
        </p:spPr>
      </p:pic>
      <p:pic>
        <p:nvPicPr>
          <p:cNvPr id="7" name="Рисунок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45024" y="2049055"/>
            <a:ext cx="2961181" cy="2000657"/>
          </a:xfrm>
          <a:prstGeom prst="rect">
            <a:avLst/>
          </a:prstGeom>
        </p:spPr>
      </p:pic>
      <p:pic>
        <p:nvPicPr>
          <p:cNvPr id="8" name="Рисунок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590" y="6055719"/>
            <a:ext cx="3356756" cy="2517567"/>
          </a:xfrm>
          <a:prstGeom prst="rect">
            <a:avLst/>
          </a:prstGeom>
        </p:spPr>
      </p:pic>
      <p:pic>
        <p:nvPicPr>
          <p:cNvPr id="9" name="Рисунок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45025" y="125377"/>
            <a:ext cx="2961180" cy="1748246"/>
          </a:xfrm>
          <a:prstGeom prst="rect">
            <a:avLst/>
          </a:prstGeom>
        </p:spPr>
      </p:pic>
    </p:spTree>
    <p:extLst>
      <p:ext uri="{BB962C8B-B14F-4D97-AF65-F5344CB8AC3E}">
        <p14:creationId xmlns:p14="http://schemas.microsoft.com/office/powerpoint/2010/main" val="30154415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322" y="2267744"/>
            <a:ext cx="4112773" cy="2448272"/>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0563" y="260878"/>
            <a:ext cx="2165514" cy="1815666"/>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23" y="217698"/>
            <a:ext cx="2232248" cy="1815666"/>
          </a:xfrm>
          <a:prstGeom prst="rect">
            <a:avLst/>
          </a:prstGeom>
        </p:spPr>
      </p:pic>
      <p:pic>
        <p:nvPicPr>
          <p:cNvPr id="5" name="Рисунок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46442" y="260878"/>
            <a:ext cx="2060848" cy="1772486"/>
          </a:xfrm>
          <a:prstGeom prst="rect">
            <a:avLst/>
          </a:prstGeom>
        </p:spPr>
      </p:pic>
      <p:pic>
        <p:nvPicPr>
          <p:cNvPr id="6" name="Рисунок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06077" y="2297764"/>
            <a:ext cx="2111558" cy="2815411"/>
          </a:xfrm>
          <a:prstGeom prst="rect">
            <a:avLst/>
          </a:prstGeom>
        </p:spPr>
      </p:pic>
      <p:pic>
        <p:nvPicPr>
          <p:cNvPr id="7" name="Рисунок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0323" y="4932040"/>
            <a:ext cx="3068960" cy="1944216"/>
          </a:xfrm>
          <a:prstGeom prst="rect">
            <a:avLst/>
          </a:prstGeom>
        </p:spPr>
      </p:pic>
      <p:pic>
        <p:nvPicPr>
          <p:cNvPr id="8" name="Рисунок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0323" y="7092280"/>
            <a:ext cx="3068960" cy="1944216"/>
          </a:xfrm>
          <a:prstGeom prst="rect">
            <a:avLst/>
          </a:prstGeom>
        </p:spPr>
      </p:pic>
      <p:pic>
        <p:nvPicPr>
          <p:cNvPr id="9" name="Рисунок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82955" y="4918044"/>
            <a:ext cx="3334680" cy="2501010"/>
          </a:xfrm>
          <a:prstGeom prst="rect">
            <a:avLst/>
          </a:prstGeom>
        </p:spPr>
      </p:pic>
      <p:pic>
        <p:nvPicPr>
          <p:cNvPr id="10" name="Рисунок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389242" y="7596335"/>
            <a:ext cx="3328393" cy="1438133"/>
          </a:xfrm>
          <a:prstGeom prst="rect">
            <a:avLst/>
          </a:prstGeom>
        </p:spPr>
      </p:pic>
    </p:spTree>
    <p:extLst>
      <p:ext uri="{BB962C8B-B14F-4D97-AF65-F5344CB8AC3E}">
        <p14:creationId xmlns:p14="http://schemas.microsoft.com/office/powerpoint/2010/main" val="25238744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21088" y="5220071"/>
            <a:ext cx="2488586" cy="3701211"/>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2656" y="6133509"/>
            <a:ext cx="3717032" cy="2787774"/>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2940" y="179512"/>
            <a:ext cx="3796748" cy="2787014"/>
          </a:xfrm>
          <a:prstGeom prst="rect">
            <a:avLst/>
          </a:prstGeom>
        </p:spPr>
      </p:pic>
      <p:pic>
        <p:nvPicPr>
          <p:cNvPr id="5" name="Рисунок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2941" y="3059832"/>
            <a:ext cx="3796747" cy="2949792"/>
          </a:xfrm>
          <a:prstGeom prst="rect">
            <a:avLst/>
          </a:prstGeom>
        </p:spPr>
      </p:pic>
      <p:pic>
        <p:nvPicPr>
          <p:cNvPr id="6" name="Рисунок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21088" y="2974437"/>
            <a:ext cx="2574286" cy="1930715"/>
          </a:xfrm>
          <a:prstGeom prst="rect">
            <a:avLst/>
          </a:prstGeom>
        </p:spPr>
      </p:pic>
      <p:pic>
        <p:nvPicPr>
          <p:cNvPr id="7" name="Рисунок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35388" y="683568"/>
            <a:ext cx="2574286" cy="1930715"/>
          </a:xfrm>
          <a:prstGeom prst="rect">
            <a:avLst/>
          </a:prstGeom>
        </p:spPr>
      </p:pic>
    </p:spTree>
    <p:extLst>
      <p:ext uri="{BB962C8B-B14F-4D97-AF65-F5344CB8AC3E}">
        <p14:creationId xmlns:p14="http://schemas.microsoft.com/office/powerpoint/2010/main" val="21450515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648" y="251520"/>
            <a:ext cx="4221088" cy="3165816"/>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5252" y="6732240"/>
            <a:ext cx="2948947" cy="2211710"/>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1871" y="3851920"/>
            <a:ext cx="2952328" cy="2396294"/>
          </a:xfrm>
          <a:prstGeom prst="rect">
            <a:avLst/>
          </a:prstGeom>
        </p:spPr>
      </p:pic>
      <p:pic>
        <p:nvPicPr>
          <p:cNvPr id="5" name="Рисунок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28999" y="6588224"/>
            <a:ext cx="3275923" cy="2355726"/>
          </a:xfrm>
          <a:prstGeom prst="rect">
            <a:avLst/>
          </a:prstGeom>
        </p:spPr>
      </p:pic>
      <p:pic>
        <p:nvPicPr>
          <p:cNvPr id="6" name="Рисунок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92894" y="3764192"/>
            <a:ext cx="3312029" cy="2484022"/>
          </a:xfrm>
          <a:prstGeom prst="rect">
            <a:avLst/>
          </a:prstGeom>
        </p:spPr>
      </p:pic>
      <p:pic>
        <p:nvPicPr>
          <p:cNvPr id="7" name="Рисунок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25144" y="251520"/>
            <a:ext cx="1979778" cy="3165816"/>
          </a:xfrm>
          <a:prstGeom prst="rect">
            <a:avLst/>
          </a:prstGeom>
        </p:spPr>
      </p:pic>
    </p:spTree>
    <p:extLst>
      <p:ext uri="{BB962C8B-B14F-4D97-AF65-F5344CB8AC3E}">
        <p14:creationId xmlns:p14="http://schemas.microsoft.com/office/powerpoint/2010/main" val="34988362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648" y="552806"/>
            <a:ext cx="3168352" cy="4811282"/>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648" y="5940152"/>
            <a:ext cx="3168352" cy="2592288"/>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17032" y="323529"/>
            <a:ext cx="2952328" cy="4129202"/>
          </a:xfrm>
          <a:prstGeom prst="rect">
            <a:avLst/>
          </a:prstGeom>
        </p:spPr>
      </p:pic>
      <p:pic>
        <p:nvPicPr>
          <p:cNvPr id="5" name="Рисунок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51386" y="4685758"/>
            <a:ext cx="3069722" cy="4092963"/>
          </a:xfrm>
          <a:prstGeom prst="rect">
            <a:avLst/>
          </a:prstGeom>
        </p:spPr>
      </p:pic>
    </p:spTree>
    <p:extLst>
      <p:ext uri="{BB962C8B-B14F-4D97-AF65-F5344CB8AC3E}">
        <p14:creationId xmlns:p14="http://schemas.microsoft.com/office/powerpoint/2010/main" val="16799665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648" y="395536"/>
            <a:ext cx="3168352" cy="2592288"/>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5023" y="410140"/>
            <a:ext cx="3091475" cy="2592288"/>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834" y="3347865"/>
            <a:ext cx="3255980" cy="2441985"/>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00093" y="3347864"/>
            <a:ext cx="3136405" cy="2441986"/>
          </a:xfrm>
          <a:prstGeom prst="rect">
            <a:avLst/>
          </a:prstGeom>
        </p:spPr>
      </p:pic>
      <p:pic>
        <p:nvPicPr>
          <p:cNvPr id="7" name="Рисунок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3020" y="6140556"/>
            <a:ext cx="3285189" cy="2463892"/>
          </a:xfrm>
          <a:prstGeom prst="rect">
            <a:avLst/>
          </a:prstGeom>
        </p:spPr>
      </p:pic>
      <p:pic>
        <p:nvPicPr>
          <p:cNvPr id="8" name="Рисунок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01412" y="6140556"/>
            <a:ext cx="3168352" cy="2463892"/>
          </a:xfrm>
          <a:prstGeom prst="rect">
            <a:avLst/>
          </a:prstGeom>
        </p:spPr>
      </p:pic>
    </p:spTree>
    <p:extLst>
      <p:ext uri="{BB962C8B-B14F-4D97-AF65-F5344CB8AC3E}">
        <p14:creationId xmlns:p14="http://schemas.microsoft.com/office/powerpoint/2010/main" val="12427365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71597" y="607604"/>
            <a:ext cx="3173627" cy="2380220"/>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617" y="306489"/>
            <a:ext cx="3213383" cy="2410037"/>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0461" y="3344164"/>
            <a:ext cx="3173628" cy="2451972"/>
          </a:xfrm>
          <a:prstGeom prst="rect">
            <a:avLst/>
          </a:prstGeom>
        </p:spPr>
      </p:pic>
      <p:pic>
        <p:nvPicPr>
          <p:cNvPr id="5" name="Рисунок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9981" y="2987824"/>
            <a:ext cx="3209019" cy="2463738"/>
          </a:xfrm>
          <a:prstGeom prst="rect">
            <a:avLst/>
          </a:prstGeom>
        </p:spPr>
      </p:pic>
      <p:pic>
        <p:nvPicPr>
          <p:cNvPr id="6" name="Рисунок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8946" y="5796136"/>
            <a:ext cx="3384376" cy="2538282"/>
          </a:xfrm>
          <a:prstGeom prst="rect">
            <a:avLst/>
          </a:prstGeom>
        </p:spPr>
      </p:pic>
      <p:pic>
        <p:nvPicPr>
          <p:cNvPr id="7" name="Рисунок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90460" y="6156176"/>
            <a:ext cx="3169571" cy="2517744"/>
          </a:xfrm>
          <a:prstGeom prst="rect">
            <a:avLst/>
          </a:prstGeom>
        </p:spPr>
      </p:pic>
    </p:spTree>
    <p:extLst>
      <p:ext uri="{BB962C8B-B14F-4D97-AF65-F5344CB8AC3E}">
        <p14:creationId xmlns:p14="http://schemas.microsoft.com/office/powerpoint/2010/main" val="4157906401"/>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133</TotalTime>
  <Words>5</Words>
  <Application>Microsoft Office PowerPoint</Application>
  <PresentationFormat>Экран (4:3)</PresentationFormat>
  <Paragraphs>15</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Воздушный поток</vt:lpstr>
      <vt:lpstr>Звіт  дитячого закладу відпочинку «Сонечко»  з денним перебуванням на базі Чугуївської ЗОШ № 7</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Magistr iz za shapki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Звіт дитячого закладу відпочинку  «Сонечко» з денним перебуванням на базі Чугуївської ЗОШ № 7</dc:title>
  <dc:creator>Юля</dc:creator>
  <cp:lastModifiedBy>Юля</cp:lastModifiedBy>
  <cp:revision>14</cp:revision>
  <dcterms:created xsi:type="dcterms:W3CDTF">2018-06-30T14:25:48Z</dcterms:created>
  <dcterms:modified xsi:type="dcterms:W3CDTF">2018-07-16T18:51:10Z</dcterms:modified>
</cp:coreProperties>
</file>