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6858000" cy="9144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2304" y="22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5155893"/>
            <a:ext cx="6858000" cy="3988107"/>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6858000" cy="5155893"/>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105346" y="6736727"/>
            <a:ext cx="4227758" cy="117615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5BE4972-273E-4BEC-A820-C946BBB84203}" type="datetimeFigureOut">
              <a:rPr lang="uk-UA" smtClean="0"/>
              <a:t>17.06.2019</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
        <p:nvSpPr>
          <p:cNvPr id="2" name="Title 1"/>
          <p:cNvSpPr>
            <a:spLocks noGrp="1"/>
          </p:cNvSpPr>
          <p:nvPr>
            <p:ph type="ctrTitle"/>
          </p:nvPr>
        </p:nvSpPr>
        <p:spPr>
          <a:xfrm>
            <a:off x="613186" y="4176388"/>
            <a:ext cx="5381513" cy="2390889"/>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428750" y="975359"/>
            <a:ext cx="4800600" cy="463296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5BE4972-273E-4BEC-A820-C946BBB84203}" type="datetimeFigureOut">
              <a:rPr lang="uk-UA" smtClean="0"/>
              <a:t>17.06.2019</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9" y="502023"/>
            <a:ext cx="1543050" cy="6984452"/>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2493085" y="975360"/>
            <a:ext cx="3621965" cy="652630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BE4972-273E-4BEC-A820-C946BBB84203}" type="datetimeFigureOut">
              <a:rPr lang="uk-UA" smtClean="0"/>
              <a:t>17.06.2019</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5BE4972-273E-4BEC-A820-C946BBB84203}" type="datetimeFigureOut">
              <a:rPr lang="uk-UA" smtClean="0"/>
              <a:t>17.06.2019</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857250" y="975360"/>
            <a:ext cx="4800600"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24896" y="2896864"/>
            <a:ext cx="4475000" cy="3231128"/>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516828" y="6143348"/>
            <a:ext cx="4477871" cy="1113947"/>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BE4972-273E-4BEC-A820-C946BBB84203}" type="datetimeFigureOut">
              <a:rPr lang="uk-UA" smtClean="0"/>
              <a:t>17.06.2019</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BE4972-273E-4BEC-A820-C946BBB84203}" type="datetimeFigureOut">
              <a:rPr lang="uk-UA" smtClean="0"/>
              <a:t>17.06.2019</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857249" y="975359"/>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3483864" y="975360"/>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57250"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67335" y="1867103"/>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5477"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3483769" y="1865376"/>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5BE4972-273E-4BEC-A820-C946BBB84203}" type="datetimeFigureOut">
              <a:rPr lang="uk-UA" smtClean="0"/>
              <a:t>17.06.2019</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2A641193-5E0B-43F5-B114-17BEE9A7D599}" type="slidenum">
              <a:rPr lang="uk-UA" smtClean="0"/>
              <a:t>‹#›</a:t>
            </a:fld>
            <a:endParaRPr lang="uk-UA"/>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5BE4972-273E-4BEC-A820-C946BBB84203}" type="datetimeFigureOut">
              <a:rPr lang="uk-UA" smtClean="0"/>
              <a:t>17.06.2019</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BE4972-273E-4BEC-A820-C946BBB84203}" type="datetimeFigureOut">
              <a:rPr lang="uk-UA" smtClean="0"/>
              <a:t>17.06.2019</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322" y="2946401"/>
            <a:ext cx="2727064" cy="1677991"/>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3445137" y="975360"/>
            <a:ext cx="3012814" cy="6526307"/>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06824" y="4663736"/>
            <a:ext cx="2541495" cy="28526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BE4972-273E-4BEC-A820-C946BBB84203}" type="datetimeFigureOut">
              <a:rPr lang="uk-UA" smtClean="0"/>
              <a:t>17.06.2019</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356381" y="1524000"/>
            <a:ext cx="3086100" cy="4170408"/>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58415" y="1347315"/>
            <a:ext cx="2770586" cy="2884027"/>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BE4972-273E-4BEC-A820-C946BBB84203}" type="datetimeFigureOut">
              <a:rPr lang="uk-UA" smtClean="0"/>
              <a:t>17.06.2019</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A641193-5E0B-43F5-B114-17BEE9A7D599}" type="slidenum">
              <a:rPr lang="uk-UA" smtClean="0"/>
              <a:t>‹#›</a:t>
            </a:fld>
            <a:endParaRPr lang="uk-UA"/>
          </a:p>
        </p:txBody>
      </p:sp>
      <p:sp>
        <p:nvSpPr>
          <p:cNvPr id="2" name="Title 1"/>
          <p:cNvSpPr>
            <a:spLocks noGrp="1"/>
          </p:cNvSpPr>
          <p:nvPr>
            <p:ph type="title"/>
          </p:nvPr>
        </p:nvSpPr>
        <p:spPr>
          <a:xfrm>
            <a:off x="545451" y="5952561"/>
            <a:ext cx="4787654" cy="1524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7" name="Rectangle 6"/>
          <p:cNvSpPr/>
          <p:nvPr/>
        </p:nvSpPr>
        <p:spPr>
          <a:xfrm>
            <a:off x="0" y="6807200"/>
            <a:ext cx="6858000" cy="23368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68072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502440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44967" y="5829557"/>
            <a:ext cx="4884383" cy="1524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57250" y="976347"/>
            <a:ext cx="4800600" cy="46329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29150" y="8229601"/>
            <a:ext cx="1885950" cy="486833"/>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45BE4972-273E-4BEC-A820-C946BBB84203}" type="datetimeFigureOut">
              <a:rPr lang="uk-UA" smtClean="0"/>
              <a:t>17.06.2019</a:t>
            </a:fld>
            <a:endParaRPr lang="uk-UA"/>
          </a:p>
        </p:txBody>
      </p:sp>
      <p:sp>
        <p:nvSpPr>
          <p:cNvPr id="5" name="Footer Placeholder 4"/>
          <p:cNvSpPr>
            <a:spLocks noGrp="1"/>
          </p:cNvSpPr>
          <p:nvPr>
            <p:ph type="ftr" sz="quarter" idx="3"/>
          </p:nvPr>
        </p:nvSpPr>
        <p:spPr>
          <a:xfrm>
            <a:off x="342900" y="8229601"/>
            <a:ext cx="2514601" cy="486833"/>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uk-UA"/>
          </a:p>
        </p:txBody>
      </p:sp>
      <p:sp>
        <p:nvSpPr>
          <p:cNvPr id="6" name="Slide Number Placeholder 5"/>
          <p:cNvSpPr>
            <a:spLocks noGrp="1"/>
          </p:cNvSpPr>
          <p:nvPr>
            <p:ph type="sldNum" sz="quarter" idx="4"/>
          </p:nvPr>
        </p:nvSpPr>
        <p:spPr>
          <a:xfrm>
            <a:off x="2857500" y="8229601"/>
            <a:ext cx="1371600" cy="486833"/>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2A641193-5E0B-43F5-B114-17BEE9A7D599}" type="slidenum">
              <a:rPr lang="uk-UA" smtClean="0"/>
              <a:t>‹#›</a:t>
            </a:fld>
            <a:endParaRPr lang="uk-U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g"/><Relationship Id="rId7" Type="http://schemas.openxmlformats.org/officeDocument/2006/relationships/image" Target="../media/image45.jpeg"/><Relationship Id="rId2" Type="http://schemas.openxmlformats.org/officeDocument/2006/relationships/image" Target="../media/image40.jp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g"/><Relationship Id="rId4"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 Id="rId5" Type="http://schemas.openxmlformats.org/officeDocument/2006/relationships/image" Target="../media/image49.jpg"/><Relationship Id="rId4" Type="http://schemas.openxmlformats.org/officeDocument/2006/relationships/image" Target="../media/image48.jpg"/></Relationships>
</file>

<file path=ppt/slides/_rels/slide1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g"/><Relationship Id="rId7" Type="http://schemas.openxmlformats.org/officeDocument/2006/relationships/image" Target="../media/image55.jpeg"/><Relationship Id="rId2" Type="http://schemas.openxmlformats.org/officeDocument/2006/relationships/image" Target="../media/image50.jp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g"/><Relationship Id="rId4" Type="http://schemas.openxmlformats.org/officeDocument/2006/relationships/image" Target="../media/image52.jpg"/><Relationship Id="rId9" Type="http://schemas.openxmlformats.org/officeDocument/2006/relationships/image" Target="../media/image57.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34.jpeg"/><Relationship Id="rId2" Type="http://schemas.openxmlformats.org/officeDocument/2006/relationships/image" Target="../media/image29.jpg"/><Relationship Id="rId1" Type="http://schemas.openxmlformats.org/officeDocument/2006/relationships/slideLayout" Target="../slideLayouts/slideLayout7.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7.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6" name="Подзаголовок 5"/>
          <p:cNvSpPr>
            <a:spLocks noGrp="1"/>
          </p:cNvSpPr>
          <p:nvPr>
            <p:ph type="subTitle" idx="1"/>
          </p:nvPr>
        </p:nvSpPr>
        <p:spPr>
          <a:xfrm>
            <a:off x="1105346" y="6156177"/>
            <a:ext cx="4227758" cy="1756710"/>
          </a:xfrm>
        </p:spPr>
        <p:txBody>
          <a:bodyPr>
            <a:normAutofit/>
          </a:bodyPr>
          <a:lstStyle/>
          <a:p>
            <a:pPr algn="ctr"/>
            <a:r>
              <a:rPr lang="uk-UA" sz="2800" dirty="0" smtClean="0">
                <a:latin typeface="Monotype Corsiva" pitchFamily="66" charset="0"/>
              </a:rPr>
              <a:t>І зміна</a:t>
            </a:r>
          </a:p>
          <a:p>
            <a:pPr algn="ctr"/>
            <a:r>
              <a:rPr lang="uk-UA" sz="2800" dirty="0" smtClean="0">
                <a:latin typeface="Monotype Corsiva" pitchFamily="66" charset="0"/>
              </a:rPr>
              <a:t>28.05.2019-14.06.2019</a:t>
            </a:r>
            <a:endParaRPr lang="uk-UA" sz="2800" dirty="0">
              <a:latin typeface="Monotype Corsiva" pitchFamily="66" charset="0"/>
            </a:endParaRPr>
          </a:p>
        </p:txBody>
      </p:sp>
      <p:sp>
        <p:nvSpPr>
          <p:cNvPr id="5" name="Заголовок 4"/>
          <p:cNvSpPr>
            <a:spLocks noGrp="1"/>
          </p:cNvSpPr>
          <p:nvPr>
            <p:ph type="ctrTitle"/>
          </p:nvPr>
        </p:nvSpPr>
        <p:spPr>
          <a:xfrm>
            <a:off x="548681" y="1475656"/>
            <a:ext cx="5760640" cy="4248472"/>
          </a:xfrm>
        </p:spPr>
        <p:txBody>
          <a:bodyPr>
            <a:noAutofit/>
          </a:bodyPr>
          <a:lstStyle/>
          <a:p>
            <a:pPr marL="182880" indent="0" algn="ctr">
              <a:buNone/>
            </a:pPr>
            <a:r>
              <a:rPr lang="ru-RU" sz="4800" dirty="0" smtClean="0">
                <a:latin typeface="Monotype Corsiva" pitchFamily="66" charset="0"/>
              </a:rPr>
              <a:t>Зв</a:t>
            </a:r>
            <a:r>
              <a:rPr lang="uk-UA" sz="4800" dirty="0" err="1" smtClean="0">
                <a:latin typeface="Monotype Corsiva" pitchFamily="66" charset="0"/>
              </a:rPr>
              <a:t>іт</a:t>
            </a:r>
            <a:r>
              <a:rPr lang="uk-UA" sz="4800" dirty="0" smtClean="0">
                <a:latin typeface="Monotype Corsiva" pitchFamily="66" charset="0"/>
              </a:rPr>
              <a:t> </a:t>
            </a:r>
            <a:br>
              <a:rPr lang="uk-UA" sz="4800" dirty="0" smtClean="0">
                <a:latin typeface="Monotype Corsiva" pitchFamily="66" charset="0"/>
              </a:rPr>
            </a:br>
            <a:r>
              <a:rPr lang="uk-UA" sz="4800" dirty="0" smtClean="0">
                <a:latin typeface="Monotype Corsiva" pitchFamily="66" charset="0"/>
              </a:rPr>
              <a:t>дитячого закладу відпочинку «Сонечко» </a:t>
            </a:r>
            <a:br>
              <a:rPr lang="uk-UA" sz="4800" dirty="0" smtClean="0">
                <a:latin typeface="Monotype Corsiva" pitchFamily="66" charset="0"/>
              </a:rPr>
            </a:br>
            <a:r>
              <a:rPr lang="uk-UA" sz="4800" dirty="0" smtClean="0">
                <a:latin typeface="Monotype Corsiva" pitchFamily="66" charset="0"/>
              </a:rPr>
              <a:t>з денним перебуванням на базі Чугуївської ЗОШ № 7</a:t>
            </a:r>
            <a:endParaRPr lang="uk-UA" sz="4800" dirty="0">
              <a:latin typeface="Monotype Corsiva" pitchFamily="66" charset="0"/>
            </a:endParaRPr>
          </a:p>
        </p:txBody>
      </p:sp>
    </p:spTree>
    <p:extLst>
      <p:ext uri="{BB962C8B-B14F-4D97-AF65-F5344CB8AC3E}">
        <p14:creationId xmlns:p14="http://schemas.microsoft.com/office/powerpoint/2010/main" val="962015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0648" y="395536"/>
            <a:ext cx="6264696" cy="492443"/>
          </a:xfrm>
          <a:prstGeom prst="rect">
            <a:avLst/>
          </a:prstGeom>
          <a:noFill/>
        </p:spPr>
        <p:txBody>
          <a:bodyPr wrap="square" rtlCol="0">
            <a:spAutoFit/>
          </a:bodyPr>
          <a:lstStyle/>
          <a:p>
            <a:r>
              <a:rPr lang="uk-UA" sz="2600" b="1" i="1" dirty="0" smtClean="0">
                <a:solidFill>
                  <a:schemeClr val="tx2">
                    <a:lumMod val="75000"/>
                  </a:schemeClr>
                </a:solidFill>
                <a:latin typeface="Bookman Old Style" panose="02050604050505020204" pitchFamily="18" charset="0"/>
              </a:rPr>
              <a:t>Перший в Україні День батька.</a:t>
            </a:r>
            <a:endParaRPr lang="uk-UA" sz="2600" b="1" i="1" dirty="0">
              <a:solidFill>
                <a:schemeClr val="tx2">
                  <a:lumMod val="75000"/>
                </a:schemeClr>
              </a:solidFill>
              <a:latin typeface="Bookman Old Style" panose="020506040505050202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8449" y="916579"/>
            <a:ext cx="4269093" cy="256145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387" y="3530264"/>
            <a:ext cx="2149929" cy="2245482"/>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8511" y="3530264"/>
            <a:ext cx="2189808" cy="2228002"/>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8514" y="3530264"/>
            <a:ext cx="2162786" cy="2211235"/>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0689" y="5883846"/>
            <a:ext cx="2160240" cy="2880320"/>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31669" y="6200295"/>
            <a:ext cx="3573016" cy="2218449"/>
          </a:xfrm>
          <a:prstGeom prst="rect">
            <a:avLst/>
          </a:prstGeom>
        </p:spPr>
      </p:pic>
    </p:spTree>
    <p:extLst>
      <p:ext uri="{BB962C8B-B14F-4D97-AF65-F5344CB8AC3E}">
        <p14:creationId xmlns:p14="http://schemas.microsoft.com/office/powerpoint/2010/main" val="861412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8680" y="251520"/>
            <a:ext cx="6048672" cy="461665"/>
          </a:xfrm>
          <a:prstGeom prst="rect">
            <a:avLst/>
          </a:prstGeom>
          <a:noFill/>
        </p:spPr>
        <p:txBody>
          <a:bodyPr wrap="square" rtlCol="0">
            <a:spAutoFit/>
          </a:bodyPr>
          <a:lstStyle/>
          <a:p>
            <a:r>
              <a:rPr lang="uk-UA" sz="2400" b="1" i="1" dirty="0" smtClean="0">
                <a:solidFill>
                  <a:schemeClr val="tx2">
                    <a:lumMod val="75000"/>
                  </a:schemeClr>
                </a:solidFill>
                <a:latin typeface="Bookman Old Style" panose="02050604050505020204" pitchFamily="18" charset="0"/>
              </a:rPr>
              <a:t>Ось і промайнула І зміна</a:t>
            </a:r>
            <a:endParaRPr lang="uk-UA" sz="2400" b="1" i="1" dirty="0">
              <a:solidFill>
                <a:schemeClr val="tx2">
                  <a:lumMod val="75000"/>
                </a:schemeClr>
              </a:solidFill>
              <a:latin typeface="Bookman Old Style" panose="020506040505050202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656" y="713185"/>
            <a:ext cx="3096344" cy="1987003"/>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952" y="2700188"/>
            <a:ext cx="3613720" cy="2032718"/>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640" y="4732906"/>
            <a:ext cx="3384376" cy="2030625"/>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7608" y="6763531"/>
            <a:ext cx="3829744" cy="2176764"/>
          </a:xfrm>
          <a:prstGeom prst="rect">
            <a:avLst/>
          </a:prstGeom>
        </p:spPr>
      </p:pic>
    </p:spTree>
    <p:extLst>
      <p:ext uri="{BB962C8B-B14F-4D97-AF65-F5344CB8AC3E}">
        <p14:creationId xmlns:p14="http://schemas.microsoft.com/office/powerpoint/2010/main" val="22790502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719" y="281737"/>
            <a:ext cx="3200355" cy="1800200"/>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54" y="2220970"/>
            <a:ext cx="3412379" cy="1919463"/>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9982" y="448559"/>
            <a:ext cx="2931494" cy="1798013"/>
          </a:xfrm>
          <a:prstGeom prst="rect">
            <a:avLst/>
          </a:prstGeom>
        </p:spPr>
      </p:pic>
      <p:sp>
        <p:nvSpPr>
          <p:cNvPr id="5" name="TextBox 4"/>
          <p:cNvSpPr txBox="1"/>
          <p:nvPr/>
        </p:nvSpPr>
        <p:spPr>
          <a:xfrm>
            <a:off x="651502" y="8460432"/>
            <a:ext cx="5688632" cy="461665"/>
          </a:xfrm>
          <a:prstGeom prst="rect">
            <a:avLst/>
          </a:prstGeom>
          <a:noFill/>
        </p:spPr>
        <p:txBody>
          <a:bodyPr wrap="square" rtlCol="0">
            <a:spAutoFit/>
          </a:bodyPr>
          <a:lstStyle/>
          <a:p>
            <a:r>
              <a:rPr lang="uk-UA" sz="2400" b="1" i="1" dirty="0" smtClean="0">
                <a:solidFill>
                  <a:schemeClr val="tx2">
                    <a:lumMod val="75000"/>
                  </a:schemeClr>
                </a:solidFill>
                <a:latin typeface="Bookman Old Style" panose="02050604050505020204" pitchFamily="18" charset="0"/>
              </a:rPr>
              <a:t>До зустрічі наступного літа…</a:t>
            </a:r>
            <a:endParaRPr lang="uk-UA" sz="2400" b="1" i="1" dirty="0">
              <a:solidFill>
                <a:schemeClr val="tx2">
                  <a:lumMod val="75000"/>
                </a:schemeClr>
              </a:solidFill>
              <a:latin typeface="Bookman Old Style" panose="02050604050505020204" pitchFamily="18" charset="0"/>
            </a:endParaRPr>
          </a:p>
        </p:txBody>
      </p:sp>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554" y="6427038"/>
            <a:ext cx="2486366" cy="1976162"/>
          </a:xfrm>
          <a:prstGeom prst="rect">
            <a:avLst/>
          </a:prstGeom>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1204" y="4279466"/>
            <a:ext cx="3395387" cy="2008539"/>
          </a:xfrm>
          <a:prstGeom prst="rect">
            <a:avLst/>
          </a:prstGeom>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77145" y="6424281"/>
            <a:ext cx="1767293" cy="1983588"/>
          </a:xfrm>
          <a:prstGeom prst="rect">
            <a:avLst/>
          </a:prstGeom>
        </p:spPr>
      </p:pic>
      <p:pic>
        <p:nvPicPr>
          <p:cNvPr id="9" name="Рисунок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12663" y="6425769"/>
            <a:ext cx="1844824" cy="1953343"/>
          </a:xfrm>
          <a:prstGeom prst="rect">
            <a:avLst/>
          </a:prstGeom>
        </p:spPr>
      </p:pic>
      <p:pic>
        <p:nvPicPr>
          <p:cNvPr id="10" name="Рисунок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05106" y="2651208"/>
            <a:ext cx="2042865" cy="3201938"/>
          </a:xfrm>
          <a:prstGeom prst="rect">
            <a:avLst/>
          </a:prstGeom>
        </p:spPr>
      </p:pic>
    </p:spTree>
    <p:extLst>
      <p:ext uri="{BB962C8B-B14F-4D97-AF65-F5344CB8AC3E}">
        <p14:creationId xmlns:p14="http://schemas.microsoft.com/office/powerpoint/2010/main" val="1492252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0" y="0"/>
            <a:ext cx="6858000" cy="9144000"/>
          </a:xfrm>
        </p:spPr>
      </p:pic>
      <p:sp>
        <p:nvSpPr>
          <p:cNvPr id="5" name="TextBox 4"/>
          <p:cNvSpPr txBox="1"/>
          <p:nvPr/>
        </p:nvSpPr>
        <p:spPr>
          <a:xfrm>
            <a:off x="404664" y="1331640"/>
            <a:ext cx="6048672" cy="7555915"/>
          </a:xfrm>
          <a:prstGeom prst="rect">
            <a:avLst/>
          </a:prstGeom>
          <a:noFill/>
        </p:spPr>
        <p:txBody>
          <a:bodyPr wrap="square" rtlCol="0">
            <a:spAutoFit/>
          </a:bodyPr>
          <a:lstStyle/>
          <a:p>
            <a:r>
              <a:rPr lang="uk-UA" sz="1400" dirty="0" smtClean="0">
                <a:latin typeface="Times New Roman" pitchFamily="18" charset="0"/>
                <a:cs typeface="Times New Roman" pitchFamily="18" charset="0"/>
              </a:rPr>
              <a:t>	</a:t>
            </a:r>
            <a:r>
              <a:rPr lang="uk-UA" sz="1300" dirty="0" smtClean="0">
                <a:latin typeface="Times New Roman" pitchFamily="18" charset="0"/>
                <a:cs typeface="Times New Roman" pitchFamily="18" charset="0"/>
              </a:rPr>
              <a:t>Літо – це пора незвичайних вчинків, нових вражень.</a:t>
            </a:r>
          </a:p>
          <a:p>
            <a:r>
              <a:rPr lang="uk-UA" sz="1300" dirty="0" smtClean="0">
                <a:latin typeface="Times New Roman" pitchFamily="18" charset="0"/>
                <a:cs typeface="Times New Roman" pitchFamily="18" charset="0"/>
              </a:rPr>
              <a:t>Саме тому літній пришкільний заклад відпочинку має бути джерелом позитивних емоцій, дружби, доброти,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a:t>
            </a:r>
          </a:p>
          <a:p>
            <a:r>
              <a:rPr lang="uk-UA" sz="1300" dirty="0" smtClean="0">
                <a:latin typeface="Times New Roman" pitchFamily="18" charset="0"/>
                <a:cs typeface="Times New Roman" pitchFamily="18" charset="0"/>
              </a:rPr>
              <a:t>	Усю виховну роботу закладу відпочинку колектив вихователів спрямовував на те, щоб допомогти вихованцям розкрити свої творчі здібності, позбавитися комплексів, допомогти дітям порозумітися між собою, пізнати один одного краще. Адже дитина – це скринька з фантазією, талантом, упевненістю в собі, її просто потрібно вчасно відкрити.</a:t>
            </a:r>
          </a:p>
          <a:p>
            <a:r>
              <a:rPr lang="uk-UA" sz="1300" dirty="0" smtClean="0">
                <a:latin typeface="Times New Roman" pitchFamily="18" charset="0"/>
                <a:cs typeface="Times New Roman" pitchFamily="18" charset="0"/>
              </a:rPr>
              <a:t>	До відпочинку було залучено </a:t>
            </a:r>
            <a:r>
              <a:rPr lang="uk-UA" sz="1300" dirty="0" smtClean="0">
                <a:latin typeface="Times New Roman" pitchFamily="18" charset="0"/>
                <a:cs typeface="Times New Roman" pitchFamily="18" charset="0"/>
              </a:rPr>
              <a:t>108 </a:t>
            </a:r>
            <a:r>
              <a:rPr lang="uk-UA" sz="1300" dirty="0" smtClean="0">
                <a:latin typeface="Times New Roman" pitchFamily="18" charset="0"/>
                <a:cs typeface="Times New Roman" pitchFamily="18" charset="0"/>
              </a:rPr>
              <a:t>учнів початкової </a:t>
            </a:r>
            <a:r>
              <a:rPr lang="uk-UA" sz="1300" dirty="0" smtClean="0">
                <a:latin typeface="Times New Roman" pitchFamily="18" charset="0"/>
                <a:cs typeface="Times New Roman" pitchFamily="18" charset="0"/>
              </a:rPr>
              <a:t>школи. У </a:t>
            </a:r>
            <a:r>
              <a:rPr lang="uk-UA" sz="1300" dirty="0" smtClean="0">
                <a:latin typeface="Times New Roman" pitchFamily="18" charset="0"/>
                <a:cs typeface="Times New Roman" pitchFamily="18" charset="0"/>
              </a:rPr>
              <a:t>таборі вирувало життя у </a:t>
            </a:r>
            <a:r>
              <a:rPr lang="uk-UA" sz="1300" dirty="0" smtClean="0">
                <a:latin typeface="Times New Roman" pitchFamily="18" charset="0"/>
                <a:cs typeface="Times New Roman" pitchFamily="18" charset="0"/>
              </a:rPr>
              <a:t>чотирьох загонах</a:t>
            </a:r>
            <a:r>
              <a:rPr lang="uk-UA" sz="1300" dirty="0" smtClean="0">
                <a:latin typeface="Times New Roman" pitchFamily="18" charset="0"/>
                <a:cs typeface="Times New Roman" pitchFamily="18" charset="0"/>
              </a:rPr>
              <a:t>: «</a:t>
            </a:r>
            <a:r>
              <a:rPr lang="uk-UA" sz="1300" dirty="0" err="1" smtClean="0">
                <a:latin typeface="Times New Roman" pitchFamily="18" charset="0"/>
                <a:cs typeface="Times New Roman" pitchFamily="18" charset="0"/>
              </a:rPr>
              <a:t>Капітошки</a:t>
            </a:r>
            <a:r>
              <a:rPr lang="uk-UA" sz="1300" dirty="0" smtClean="0">
                <a:latin typeface="Times New Roman" pitchFamily="18" charset="0"/>
                <a:cs typeface="Times New Roman" pitchFamily="18" charset="0"/>
              </a:rPr>
              <a:t>», «Промінці», «Посмішка», «</a:t>
            </a:r>
            <a:r>
              <a:rPr lang="uk-UA" sz="1300" dirty="0" smtClean="0">
                <a:latin typeface="Times New Roman" pitchFamily="18" charset="0"/>
                <a:cs typeface="Times New Roman" pitchFamily="18" charset="0"/>
              </a:rPr>
              <a:t>Водограй». </a:t>
            </a:r>
            <a:r>
              <a:rPr lang="uk-UA" sz="1300" dirty="0">
                <a:latin typeface="Times New Roman" pitchFamily="18" charset="0"/>
                <a:cs typeface="Times New Roman" pitchFamily="18" charset="0"/>
              </a:rPr>
              <a:t>	</a:t>
            </a:r>
            <a:endParaRPr lang="uk-UA" sz="1300" dirty="0" smtClean="0">
              <a:latin typeface="Times New Roman" pitchFamily="18" charset="0"/>
              <a:cs typeface="Times New Roman" pitchFamily="18" charset="0"/>
            </a:endParaRPr>
          </a:p>
          <a:p>
            <a:r>
              <a:rPr lang="uk-UA" sz="1300" dirty="0" smtClean="0">
                <a:latin typeface="Times New Roman" pitchFamily="18" charset="0"/>
                <a:cs typeface="Times New Roman" pitchFamily="18" charset="0"/>
              </a:rPr>
              <a:t>	Кожен ранок для дітей починався веселою танцювальною зарядкою, а продовжувався розважальними програмами: конкурсами, вікторинами, міні-концертами, спортивними змаганнями, екскурсіями, майстер-класами, музейними уроками, заняттями в гуртках, </a:t>
            </a:r>
            <a:r>
              <a:rPr lang="uk-UA" sz="1300" dirty="0" err="1" smtClean="0">
                <a:latin typeface="Times New Roman" pitchFamily="18" charset="0"/>
                <a:cs typeface="Times New Roman" pitchFamily="18" charset="0"/>
              </a:rPr>
              <a:t>квестами</a:t>
            </a:r>
            <a:r>
              <a:rPr lang="uk-UA" sz="1300" dirty="0" smtClean="0">
                <a:latin typeface="Times New Roman" pitchFamily="18" charset="0"/>
                <a:cs typeface="Times New Roman" pitchFamily="18" charset="0"/>
              </a:rPr>
              <a:t>.	</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Ось і відбулась урочиста лінійка відкриття, пролунав Гімн України, діти підняли прапор, презентували загони, пролунали слова привітання, а після було влаштовано дискотеку.</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Заходи кожного окремо взятого дня проводилися відповідно до визначеного плану роботи. Так, було проведено дні: День табору, День творчості, День дитинства, День казок народів світу, День спорту, День дружби та сміху, День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a:t>
            </a:r>
            <a:r>
              <a:rPr lang="uk-UA" sz="1300" dirty="0">
                <a:latin typeface="Times New Roman" pitchFamily="18" charset="0"/>
                <a:cs typeface="Times New Roman" pitchFamily="18" charset="0"/>
              </a:rPr>
              <a:t>,</a:t>
            </a:r>
            <a:r>
              <a:rPr lang="uk-UA" sz="1300" dirty="0" smtClean="0">
                <a:latin typeface="Times New Roman" pitchFamily="18" charset="0"/>
                <a:cs typeface="Times New Roman" pitchFamily="18" charset="0"/>
              </a:rPr>
              <a:t> День книги, День живопису, День міста, Олімпійський день, День </a:t>
            </a:r>
            <a:r>
              <a:rPr lang="uk-UA" sz="1300" dirty="0" smtClean="0">
                <a:latin typeface="Times New Roman" pitchFamily="18" charset="0"/>
                <a:cs typeface="Times New Roman" pitchFamily="18" charset="0"/>
              </a:rPr>
              <a:t>батька, </a:t>
            </a:r>
            <a:r>
              <a:rPr lang="uk-UA" sz="1300" dirty="0" smtClean="0">
                <a:latin typeface="Times New Roman" pitchFamily="18" charset="0"/>
                <a:cs typeface="Times New Roman" pitchFamily="18" charset="0"/>
              </a:rPr>
              <a:t>День гри, День прощання з табором.</a:t>
            </a:r>
          </a:p>
          <a:p>
            <a:r>
              <a:rPr lang="uk-UA" sz="1300" dirty="0" smtClean="0">
                <a:latin typeface="Times New Roman" pitchFamily="18" charset="0"/>
                <a:cs typeface="Times New Roman" pitchFamily="18" charset="0"/>
              </a:rPr>
              <a:t>	Як би не бажали діти продовжити свій відпочинок у таборі,</a:t>
            </a:r>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але все підходить до кінця. В останній день відбулася урочиста лінійка, на якій діти мали можливість поділитися враженнями від відпочинку, подякувати вихователям та працівникам закладу відпочинку, а також отримати грамоти.</a:t>
            </a:r>
          </a:p>
          <a:p>
            <a:r>
              <a:rPr lang="uk-UA" sz="1300" dirty="0">
                <a:latin typeface="Times New Roman" pitchFamily="18" charset="0"/>
                <a:cs typeface="Times New Roman" pitchFamily="18" charset="0"/>
              </a:rPr>
              <a:t>	</a:t>
            </a:r>
            <a:r>
              <a:rPr lang="uk-UA" sz="1300" dirty="0" smtClean="0">
                <a:latin typeface="Times New Roman" pitchFamily="18" charset="0"/>
                <a:cs typeface="Times New Roman" pitchFamily="18" charset="0"/>
              </a:rPr>
              <a:t>Відпочинок у ДЗВ «Сонечко» неймовірно сподобався дітям, адже кожного дня були нові завдання, нові свята, змагання та конкурси.  Режим дня відповідав потребам дитини, завдяки гармонійно поєднаним відпочинку та розвагам, хвилинам релаксації та активних дій. Це сприяло відпочинку дітей, покращенню їхнього фізичного і морального здоров</a:t>
            </a:r>
            <a:r>
              <a:rPr lang="en-US" sz="1300" dirty="0" smtClean="0">
                <a:latin typeface="Times New Roman" pitchFamily="18" charset="0"/>
                <a:cs typeface="Times New Roman" pitchFamily="18" charset="0"/>
              </a:rPr>
              <a:t>`</a:t>
            </a:r>
            <a:r>
              <a:rPr lang="uk-UA" sz="1300" dirty="0" smtClean="0">
                <a:latin typeface="Times New Roman" pitchFamily="18" charset="0"/>
                <a:cs typeface="Times New Roman" pitchFamily="18" charset="0"/>
              </a:rPr>
              <a:t>я, згуртуванню учнівського колективу, нових вражень та яскравих емоцій, які будуть супроводжувати їх все літо.</a:t>
            </a:r>
          </a:p>
          <a:p>
            <a:endParaRPr lang="uk-UA" sz="1400" dirty="0" smtClean="0">
              <a:latin typeface="Times New Roman" pitchFamily="18" charset="0"/>
              <a:cs typeface="Times New Roman" pitchFamily="18" charset="0"/>
            </a:endParaRPr>
          </a:p>
          <a:p>
            <a:r>
              <a:rPr lang="uk-UA" sz="1400" dirty="0" smtClean="0">
                <a:latin typeface="Times New Roman" pitchFamily="18" charset="0"/>
                <a:cs typeface="Times New Roman" pitchFamily="18" charset="0"/>
              </a:rPr>
              <a:t> </a:t>
            </a:r>
          </a:p>
          <a:p>
            <a:r>
              <a:rPr lang="uk-UA" sz="1400" dirty="0">
                <a:latin typeface="Times New Roman" pitchFamily="18" charset="0"/>
                <a:cs typeface="Times New Roman" pitchFamily="18" charset="0"/>
              </a:rPr>
              <a:t>	</a:t>
            </a:r>
          </a:p>
        </p:txBody>
      </p:sp>
    </p:spTree>
    <p:extLst>
      <p:ext uri="{BB962C8B-B14F-4D97-AF65-F5344CB8AC3E}">
        <p14:creationId xmlns:p14="http://schemas.microsoft.com/office/powerpoint/2010/main" val="1167760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656" y="2177988"/>
            <a:ext cx="2780928" cy="3059832"/>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5024" y="179512"/>
            <a:ext cx="2770975" cy="2952328"/>
          </a:xfrm>
          <a:prstGeom prst="rect">
            <a:avLst/>
          </a:prstGeom>
        </p:spPr>
      </p:pic>
      <p:pic>
        <p:nvPicPr>
          <p:cNvPr id="12" name="Рисунок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580" y="5508104"/>
            <a:ext cx="2969568" cy="3240360"/>
          </a:xfrm>
          <a:prstGeom prst="rect">
            <a:avLst/>
          </a:prstGeom>
        </p:spPr>
      </p:pic>
      <p:pic>
        <p:nvPicPr>
          <p:cNvPr id="13" name="Рисунок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9695" y="3275856"/>
            <a:ext cx="2736304" cy="2759625"/>
          </a:xfrm>
          <a:prstGeom prst="rect">
            <a:avLst/>
          </a:prstGeom>
        </p:spPr>
      </p:pic>
      <p:sp>
        <p:nvSpPr>
          <p:cNvPr id="14" name="TextBox 13"/>
          <p:cNvSpPr txBox="1"/>
          <p:nvPr/>
        </p:nvSpPr>
        <p:spPr>
          <a:xfrm>
            <a:off x="116632" y="179512"/>
            <a:ext cx="3528392" cy="1938992"/>
          </a:xfrm>
          <a:prstGeom prst="rect">
            <a:avLst/>
          </a:prstGeom>
          <a:noFill/>
        </p:spPr>
        <p:txBody>
          <a:bodyPr wrap="square" rtlCol="0">
            <a:spAutoFit/>
          </a:bodyPr>
          <a:lstStyle/>
          <a:p>
            <a:r>
              <a:rPr lang="uk-UA" sz="4000" b="1" i="1" dirty="0" smtClean="0">
                <a:solidFill>
                  <a:schemeClr val="tx2">
                    <a:lumMod val="60000"/>
                    <a:lumOff val="40000"/>
                  </a:schemeClr>
                </a:solidFill>
                <a:latin typeface="Bookman Old Style" panose="02050604050505020204" pitchFamily="18" charset="0"/>
              </a:rPr>
              <a:t>Відкриття І табірної зміни</a:t>
            </a:r>
            <a:endParaRPr lang="uk-UA" sz="4000" b="1" i="1" dirty="0">
              <a:solidFill>
                <a:schemeClr val="tx2">
                  <a:lumMod val="60000"/>
                  <a:lumOff val="40000"/>
                </a:schemeClr>
              </a:solidFill>
              <a:latin typeface="Bookman Old Style" panose="02050604050505020204" pitchFamily="18"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79695" y="6179497"/>
            <a:ext cx="2845649" cy="2784992"/>
          </a:xfrm>
          <a:prstGeom prst="rect">
            <a:avLst/>
          </a:prstGeom>
        </p:spPr>
      </p:pic>
    </p:spTree>
    <p:extLst>
      <p:ext uri="{BB962C8B-B14F-4D97-AF65-F5344CB8AC3E}">
        <p14:creationId xmlns:p14="http://schemas.microsoft.com/office/powerpoint/2010/main" val="3015441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764704" y="395536"/>
            <a:ext cx="5544615" cy="461665"/>
          </a:xfrm>
          <a:prstGeom prst="rect">
            <a:avLst/>
          </a:prstGeom>
        </p:spPr>
        <p:txBody>
          <a:bodyPr wrap="square">
            <a:spAutoFit/>
          </a:bodyPr>
          <a:lstStyle/>
          <a:p>
            <a:pPr algn="ctr"/>
            <a:r>
              <a:rPr lang="ru-RU" sz="2400" b="1" dirty="0" err="1">
                <a:ln w="6600">
                  <a:solidFill>
                    <a:schemeClr val="accent2"/>
                  </a:solidFill>
                  <a:prstDash val="solid"/>
                </a:ln>
                <a:solidFill>
                  <a:schemeClr val="tx2">
                    <a:lumMod val="60000"/>
                    <a:lumOff val="40000"/>
                  </a:schemeClr>
                </a:solidFill>
                <a:effectLst>
                  <a:outerShdw dist="38100" dir="2700000" algn="tl" rotWithShape="0">
                    <a:schemeClr val="accent2"/>
                  </a:outerShdw>
                </a:effectLst>
              </a:rPr>
              <a:t>Квест</a:t>
            </a:r>
            <a:r>
              <a:rPr lang="ru-RU" b="1" dirty="0">
                <a:ln w="6600">
                  <a:solidFill>
                    <a:schemeClr val="accent2"/>
                  </a:solidFill>
                  <a:prstDash val="solid"/>
                </a:ln>
                <a:solidFill>
                  <a:schemeClr val="tx2">
                    <a:lumMod val="60000"/>
                    <a:lumOff val="40000"/>
                  </a:schemeClr>
                </a:solidFill>
                <a:effectLst>
                  <a:outerShdw dist="38100" dir="2700000" algn="tl" rotWithShape="0">
                    <a:schemeClr val="accent2"/>
                  </a:outerShdw>
                </a:effectLst>
              </a:rPr>
              <a:t> –</a:t>
            </a:r>
            <a:r>
              <a:rPr lang="ru-RU" b="1" dirty="0">
                <a:ln w="6600">
                  <a:solidFill>
                    <a:schemeClr val="accent2"/>
                  </a:solidFill>
                  <a:prstDash val="solid"/>
                </a:ln>
                <a:solidFill>
                  <a:srgbClr val="FFFFFF"/>
                </a:solidFill>
                <a:effectLst>
                  <a:outerShdw dist="38100" dir="2700000" algn="tl" rotWithShape="0">
                    <a:schemeClr val="accent2"/>
                  </a:outerShdw>
                </a:effectLst>
              </a:rPr>
              <a:t> </a:t>
            </a:r>
            <a:r>
              <a:rPr lang="ru-RU" sz="2400" b="1" dirty="0" err="1">
                <a:ln w="6600">
                  <a:solidFill>
                    <a:schemeClr val="accent2"/>
                  </a:solidFill>
                  <a:prstDash val="solid"/>
                </a:ln>
                <a:solidFill>
                  <a:schemeClr val="tx2">
                    <a:lumMod val="60000"/>
                    <a:lumOff val="40000"/>
                  </a:schemeClr>
                </a:solidFill>
                <a:effectLst>
                  <a:outerShdw dist="38100" dir="2700000" algn="tl" rotWithShape="0">
                    <a:schemeClr val="accent2"/>
                  </a:outerShdw>
                </a:effectLst>
              </a:rPr>
              <a:t>маленька</a:t>
            </a:r>
            <a:r>
              <a:rPr lang="ru-RU" b="1" dirty="0">
                <a:ln w="6600">
                  <a:solidFill>
                    <a:schemeClr val="accent2"/>
                  </a:solidFill>
                  <a:prstDash val="solid"/>
                </a:ln>
                <a:solidFill>
                  <a:schemeClr val="tx2">
                    <a:lumMod val="60000"/>
                    <a:lumOff val="40000"/>
                  </a:schemeClr>
                </a:solidFill>
                <a:effectLst>
                  <a:outerShdw dist="38100" dir="2700000" algn="tl" rotWithShape="0">
                    <a:schemeClr val="accent2"/>
                  </a:outerShdw>
                </a:effectLst>
              </a:rPr>
              <a:t> </a:t>
            </a:r>
            <a:r>
              <a:rPr lang="ru-RU" sz="2400" b="1" dirty="0" err="1">
                <a:ln w="6600">
                  <a:solidFill>
                    <a:schemeClr val="accent2"/>
                  </a:solidFill>
                  <a:prstDash val="solid"/>
                </a:ln>
                <a:solidFill>
                  <a:schemeClr val="tx2">
                    <a:lumMod val="60000"/>
                    <a:lumOff val="40000"/>
                  </a:schemeClr>
                </a:solidFill>
                <a:effectLst>
                  <a:outerShdw dist="38100" dir="2700000" algn="tl" rotWithShape="0">
                    <a:schemeClr val="accent2"/>
                  </a:outerShdw>
                </a:effectLst>
              </a:rPr>
              <a:t>пригода</a:t>
            </a:r>
            <a:endParaRPr lang="ru-RU" sz="2400" b="1" dirty="0">
              <a:ln w="6600">
                <a:solidFill>
                  <a:schemeClr val="accent2"/>
                </a:solidFill>
                <a:prstDash val="solid"/>
              </a:ln>
              <a:solidFill>
                <a:schemeClr val="tx2">
                  <a:lumMod val="60000"/>
                  <a:lumOff val="40000"/>
                </a:schemeClr>
              </a:solidFill>
              <a:effectLst>
                <a:outerShdw dist="38100" dir="2700000" algn="tl" rotWithShape="0">
                  <a:schemeClr val="accent2"/>
                </a:outerShdw>
              </a:effectLst>
            </a:endParaRPr>
          </a:p>
        </p:txBody>
      </p:sp>
      <p:pic>
        <p:nvPicPr>
          <p:cNvPr id="13" name="Рисунок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914" y="934235"/>
            <a:ext cx="2206943" cy="2501152"/>
          </a:xfrm>
          <a:prstGeom prst="rect">
            <a:avLst/>
          </a:prstGeom>
        </p:spPr>
      </p:pic>
      <p:pic>
        <p:nvPicPr>
          <p:cNvPr id="14" name="Рисунок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7072" y="916633"/>
            <a:ext cx="2100885" cy="2562672"/>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7662" y="3662416"/>
            <a:ext cx="4782244" cy="2348403"/>
          </a:xfrm>
          <a:prstGeom prst="rect">
            <a:avLst/>
          </a:prstGeom>
        </p:spPr>
      </p:pic>
      <p:pic>
        <p:nvPicPr>
          <p:cNvPr id="16" name="Рисунок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6946" y="6226326"/>
            <a:ext cx="2348880" cy="2627784"/>
          </a:xfrm>
          <a:prstGeom prst="rect">
            <a:avLst/>
          </a:prstGeom>
        </p:spPr>
      </p:pic>
      <p:pic>
        <p:nvPicPr>
          <p:cNvPr id="17" name="Рисунок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1555" y="6274271"/>
            <a:ext cx="2204864" cy="2541763"/>
          </a:xfrm>
          <a:prstGeom prst="rect">
            <a:avLst/>
          </a:prstGeom>
        </p:spPr>
      </p:pic>
    </p:spTree>
    <p:extLst>
      <p:ext uri="{BB962C8B-B14F-4D97-AF65-F5344CB8AC3E}">
        <p14:creationId xmlns:p14="http://schemas.microsoft.com/office/powerpoint/2010/main" val="2523874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12976" y="539552"/>
            <a:ext cx="3528392" cy="492443"/>
          </a:xfrm>
          <a:prstGeom prst="rect">
            <a:avLst/>
          </a:prstGeom>
          <a:noFill/>
        </p:spPr>
        <p:txBody>
          <a:bodyPr wrap="square" rtlCol="0">
            <a:spAutoFit/>
          </a:bodyPr>
          <a:lstStyle/>
          <a:p>
            <a:r>
              <a:rPr lang="uk-UA" sz="2600" b="1" i="1" dirty="0" smtClean="0">
                <a:solidFill>
                  <a:srgbClr val="C00000"/>
                </a:solidFill>
                <a:latin typeface="Book Antiqua" panose="02040602050305030304" pitchFamily="18" charset="0"/>
              </a:rPr>
              <a:t>Творча майстерня</a:t>
            </a:r>
            <a:endParaRPr lang="uk-UA" sz="2600" b="1" i="1" dirty="0">
              <a:solidFill>
                <a:srgbClr val="C00000"/>
              </a:solidFill>
              <a:latin typeface="Book Antiqua" panose="02040602050305030304" pitchFamily="18"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274" y="323528"/>
            <a:ext cx="2232248" cy="2471417"/>
          </a:xfrm>
          <a:prstGeom prst="rect">
            <a:avLst/>
          </a:prstGeom>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4944" y="1031995"/>
            <a:ext cx="3616002" cy="2345095"/>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2441" y="3601903"/>
            <a:ext cx="3501008" cy="2625756"/>
          </a:xfrm>
          <a:prstGeom prst="rect">
            <a:avLst/>
          </a:prstGeom>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6644" y="6410452"/>
            <a:ext cx="4000822" cy="2619062"/>
          </a:xfrm>
          <a:prstGeom prst="rect">
            <a:avLst/>
          </a:prstGeom>
        </p:spPr>
      </p:pic>
      <p:pic>
        <p:nvPicPr>
          <p:cNvPr id="13" name="Рисунок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266" y="3377090"/>
            <a:ext cx="2402886" cy="2704476"/>
          </a:xfrm>
          <a:prstGeom prst="rect">
            <a:avLst/>
          </a:prstGeom>
        </p:spPr>
      </p:pic>
    </p:spTree>
    <p:extLst>
      <p:ext uri="{BB962C8B-B14F-4D97-AF65-F5344CB8AC3E}">
        <p14:creationId xmlns:p14="http://schemas.microsoft.com/office/powerpoint/2010/main" val="2145051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1268760" y="4110335"/>
            <a:ext cx="4104456" cy="923330"/>
          </a:xfrm>
          <a:prstGeom prst="rect">
            <a:avLst/>
          </a:prstGeom>
          <a:noFill/>
        </p:spPr>
        <p:txBody>
          <a:bodyPr wrap="square" lIns="91440" tIns="45720" rIns="91440" bIns="45720">
            <a:spAutoFit/>
          </a:bodyPr>
          <a:lstStyle/>
          <a:p>
            <a:pPr algn="ctr"/>
            <a:endParaRPr lang="uk-UA"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2" name="TextBox 11"/>
          <p:cNvSpPr txBox="1"/>
          <p:nvPr/>
        </p:nvSpPr>
        <p:spPr>
          <a:xfrm>
            <a:off x="476672" y="395536"/>
            <a:ext cx="6192688" cy="461665"/>
          </a:xfrm>
          <a:prstGeom prst="rect">
            <a:avLst/>
          </a:prstGeom>
          <a:noFill/>
        </p:spPr>
        <p:txBody>
          <a:bodyPr wrap="square" rtlCol="0">
            <a:spAutoFit/>
          </a:bodyPr>
          <a:lstStyle/>
          <a:p>
            <a:r>
              <a:rPr lang="uk-UA" sz="2400" b="1" dirty="0" smtClean="0">
                <a:solidFill>
                  <a:schemeClr val="tx2">
                    <a:lumMod val="75000"/>
                  </a:schemeClr>
                </a:solidFill>
                <a:latin typeface="Monotype Corsiva" panose="03010101010201010101" pitchFamily="66" charset="0"/>
              </a:rPr>
              <a:t>Спорт вчить, розвиває, розважає, згуртовує</a:t>
            </a:r>
            <a:endParaRPr lang="uk-UA" sz="2400" b="1" dirty="0">
              <a:solidFill>
                <a:schemeClr val="tx2">
                  <a:lumMod val="75000"/>
                </a:schemeClr>
              </a:solidFill>
              <a:latin typeface="Monotype Corsiva" panose="03010101010201010101" pitchFamily="66" charset="0"/>
            </a:endParaRPr>
          </a:p>
        </p:txBody>
      </p:sp>
      <p:pic>
        <p:nvPicPr>
          <p:cNvPr id="13" name="Рисунок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72" y="1025860"/>
            <a:ext cx="1584176" cy="2112235"/>
          </a:xfrm>
          <a:prstGeom prst="rect">
            <a:avLst/>
          </a:prstGeom>
        </p:spPr>
      </p:pic>
      <p:pic>
        <p:nvPicPr>
          <p:cNvPr id="14" name="Рисунок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904" y="1025860"/>
            <a:ext cx="4101008" cy="2306817"/>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953" y="3501336"/>
            <a:ext cx="3665789" cy="2448272"/>
          </a:xfrm>
          <a:prstGeom prst="rect">
            <a:avLst/>
          </a:prstGeom>
        </p:spPr>
      </p:pic>
      <p:pic>
        <p:nvPicPr>
          <p:cNvPr id="16" name="Рисунок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7004" y="3450523"/>
            <a:ext cx="1912423" cy="2549897"/>
          </a:xfrm>
          <a:prstGeom prst="rect">
            <a:avLst/>
          </a:prstGeom>
        </p:spPr>
      </p:pic>
      <p:pic>
        <p:nvPicPr>
          <p:cNvPr id="17" name="Рисунок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0040" y="6118267"/>
            <a:ext cx="2204864" cy="2939819"/>
          </a:xfrm>
          <a:prstGeom prst="rect">
            <a:avLst/>
          </a:prstGeom>
        </p:spPr>
      </p:pic>
      <p:pic>
        <p:nvPicPr>
          <p:cNvPr id="18" name="Рисунок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0928" y="6365054"/>
            <a:ext cx="3799169" cy="2279501"/>
          </a:xfrm>
          <a:prstGeom prst="rect">
            <a:avLst/>
          </a:prstGeom>
        </p:spPr>
      </p:pic>
    </p:spTree>
    <p:extLst>
      <p:ext uri="{BB962C8B-B14F-4D97-AF65-F5344CB8AC3E}">
        <p14:creationId xmlns:p14="http://schemas.microsoft.com/office/powerpoint/2010/main" val="3498836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717032" y="7236296"/>
            <a:ext cx="2952328" cy="1015663"/>
          </a:xfrm>
          <a:prstGeom prst="rect">
            <a:avLst/>
          </a:prstGeom>
          <a:noFill/>
        </p:spPr>
        <p:txBody>
          <a:bodyPr wrap="square" rtlCol="0">
            <a:spAutoFit/>
          </a:bodyPr>
          <a:lstStyle/>
          <a:p>
            <a:r>
              <a:rPr lang="uk-UA" sz="3000" b="1" i="1" dirty="0" smtClean="0">
                <a:solidFill>
                  <a:schemeClr val="bg2">
                    <a:lumMod val="25000"/>
                  </a:schemeClr>
                </a:solidFill>
                <a:latin typeface="Bookman Old Style" panose="02050604050505020204" pitchFamily="18" charset="0"/>
              </a:rPr>
              <a:t>Безпека понад усе …</a:t>
            </a:r>
            <a:endParaRPr lang="uk-UA" sz="3000" b="1" i="1" dirty="0">
              <a:solidFill>
                <a:schemeClr val="bg2">
                  <a:lumMod val="25000"/>
                </a:schemeClr>
              </a:solidFill>
              <a:latin typeface="Bookman Old Style" panose="02050604050505020204" pitchFamily="18" charset="0"/>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648" y="251520"/>
            <a:ext cx="3840426" cy="2304256"/>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8472" y="251520"/>
            <a:ext cx="2420888" cy="3227851"/>
          </a:xfrm>
          <a:prstGeom prst="rect">
            <a:avLst/>
          </a:prstGeom>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368" y="2771800"/>
            <a:ext cx="2683608" cy="3024336"/>
          </a:xfrm>
          <a:prstGeom prst="rect">
            <a:avLst/>
          </a:prstGeom>
        </p:spPr>
      </p:pic>
      <p:pic>
        <p:nvPicPr>
          <p:cNvPr id="10" name="Рисунок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8432" y="3584662"/>
            <a:ext cx="2609528" cy="3479371"/>
          </a:xfrm>
          <a:prstGeom prst="rect">
            <a:avLst/>
          </a:prstGeom>
        </p:spPr>
      </p:pic>
      <p:pic>
        <p:nvPicPr>
          <p:cNvPr id="11" name="Рисунок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3812" y="6588224"/>
            <a:ext cx="3372959" cy="2023775"/>
          </a:xfrm>
          <a:prstGeom prst="rect">
            <a:avLst/>
          </a:prstGeom>
        </p:spPr>
      </p:pic>
    </p:spTree>
    <p:extLst>
      <p:ext uri="{BB962C8B-B14F-4D97-AF65-F5344CB8AC3E}">
        <p14:creationId xmlns:p14="http://schemas.microsoft.com/office/powerpoint/2010/main" val="16799665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656" y="323528"/>
            <a:ext cx="4752528" cy="830997"/>
          </a:xfrm>
          <a:prstGeom prst="rect">
            <a:avLst/>
          </a:prstGeom>
          <a:noFill/>
        </p:spPr>
        <p:txBody>
          <a:bodyPr wrap="square" rtlCol="0">
            <a:spAutoFit/>
          </a:bodyPr>
          <a:lstStyle/>
          <a:p>
            <a:r>
              <a:rPr lang="uk-UA" sz="2400" b="1" i="1" dirty="0" smtClean="0">
                <a:solidFill>
                  <a:schemeClr val="tx2">
                    <a:lumMod val="75000"/>
                  </a:schemeClr>
                </a:solidFill>
                <a:latin typeface="Bookman Old Style" panose="02050604050505020204" pitchFamily="18" charset="0"/>
              </a:rPr>
              <a:t>… але й розважатись не забуваємо</a:t>
            </a:r>
            <a:endParaRPr lang="uk-UA" sz="2400" b="1" i="1" dirty="0">
              <a:solidFill>
                <a:schemeClr val="tx2">
                  <a:lumMod val="75000"/>
                </a:schemeClr>
              </a:solidFill>
              <a:latin typeface="Bookman Old Style" panose="02050604050505020204" pitchFamily="18" charset="0"/>
            </a:endParaRPr>
          </a:p>
        </p:txBody>
      </p:sp>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4660" y="826751"/>
            <a:ext cx="2095307" cy="2793742"/>
          </a:xfrm>
          <a:prstGeom prst="rect">
            <a:avLst/>
          </a:prstGeom>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336" y="1475656"/>
            <a:ext cx="3813044" cy="2144837"/>
          </a:xfrm>
          <a:prstGeom prst="rect">
            <a:avLst/>
          </a:prstGeom>
        </p:spPr>
      </p:pic>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9073" y="3941624"/>
            <a:ext cx="3450893" cy="2070536"/>
          </a:xfrm>
          <a:prstGeom prst="rect">
            <a:avLst/>
          </a:prstGeom>
        </p:spPr>
      </p:pic>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154" y="3941624"/>
            <a:ext cx="2078850" cy="2430576"/>
          </a:xfrm>
          <a:prstGeom prst="rect">
            <a:avLst/>
          </a:prstGeom>
        </p:spPr>
      </p:pic>
      <p:pic>
        <p:nvPicPr>
          <p:cNvPr id="13" name="Рисунок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580" y="6641554"/>
            <a:ext cx="3607476" cy="2164486"/>
          </a:xfrm>
          <a:prstGeom prst="rect">
            <a:avLst/>
          </a:prstGeom>
        </p:spPr>
      </p:pic>
      <p:pic>
        <p:nvPicPr>
          <p:cNvPr id="14" name="Рисунок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93096" y="6197399"/>
            <a:ext cx="1951395" cy="2601860"/>
          </a:xfrm>
          <a:prstGeom prst="rect">
            <a:avLst/>
          </a:prstGeom>
        </p:spPr>
      </p:pic>
    </p:spTree>
    <p:extLst>
      <p:ext uri="{BB962C8B-B14F-4D97-AF65-F5344CB8AC3E}">
        <p14:creationId xmlns:p14="http://schemas.microsoft.com/office/powerpoint/2010/main" val="12427365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8444" y="8184386"/>
            <a:ext cx="6408712" cy="615553"/>
          </a:xfrm>
          <a:prstGeom prst="rect">
            <a:avLst/>
          </a:prstGeom>
          <a:noFill/>
        </p:spPr>
        <p:txBody>
          <a:bodyPr wrap="square" rtlCol="0">
            <a:spAutoFit/>
          </a:bodyPr>
          <a:lstStyle/>
          <a:p>
            <a:r>
              <a:rPr lang="uk-UA" sz="3400" b="1" i="1" dirty="0" smtClean="0">
                <a:solidFill>
                  <a:schemeClr val="tx2">
                    <a:lumMod val="75000"/>
                  </a:schemeClr>
                </a:solidFill>
                <a:latin typeface="Book Antiqua" panose="02040602050305030304" pitchFamily="18" charset="0"/>
              </a:rPr>
              <a:t>В гармонії з природою</a:t>
            </a:r>
            <a:endParaRPr lang="uk-UA" sz="3400" b="1" i="1" dirty="0">
              <a:solidFill>
                <a:schemeClr val="tx2">
                  <a:lumMod val="75000"/>
                </a:schemeClr>
              </a:solidFill>
              <a:latin typeface="Book Antiqua" panose="02040602050305030304" pitchFamily="18" charset="0"/>
            </a:endParaRPr>
          </a:p>
        </p:txBody>
      </p:sp>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648" y="251520"/>
            <a:ext cx="3528392" cy="2288852"/>
          </a:xfrm>
          <a:prstGeom prst="rect">
            <a:avLst/>
          </a:prstGeom>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3306" y="3302210"/>
            <a:ext cx="3789040" cy="2273424"/>
          </a:xfrm>
          <a:prstGeom prst="rect">
            <a:avLst/>
          </a:prstGeom>
        </p:spPr>
      </p:pic>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648" y="2682717"/>
            <a:ext cx="2132856" cy="2843808"/>
          </a:xfrm>
          <a:prstGeom prst="rect">
            <a:avLst/>
          </a:prstGeom>
        </p:spPr>
      </p:pic>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4380" y="5786875"/>
            <a:ext cx="3645024" cy="2187014"/>
          </a:xfrm>
          <a:prstGeom prst="rect">
            <a:avLst/>
          </a:prstGeom>
        </p:spPr>
      </p:pic>
      <p:pic>
        <p:nvPicPr>
          <p:cNvPr id="13" name="Рисунок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9120" y="230610"/>
            <a:ext cx="1749490" cy="2915816"/>
          </a:xfrm>
          <a:prstGeom prst="rect">
            <a:avLst/>
          </a:prstGeom>
        </p:spPr>
      </p:pic>
    </p:spTree>
    <p:extLst>
      <p:ext uri="{BB962C8B-B14F-4D97-AF65-F5344CB8AC3E}">
        <p14:creationId xmlns:p14="http://schemas.microsoft.com/office/powerpoint/2010/main" val="4157906401"/>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TotalTime>
  <Words>53</Words>
  <Application>Microsoft Office PowerPoint</Application>
  <PresentationFormat>Экран (4:3)</PresentationFormat>
  <Paragraphs>25</Paragraphs>
  <Slides>12</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12</vt:i4>
      </vt:variant>
    </vt:vector>
  </HeadingPairs>
  <TitlesOfParts>
    <vt:vector size="19" baseType="lpstr">
      <vt:lpstr>Book Antiqua</vt:lpstr>
      <vt:lpstr>Bookman Old Style</vt:lpstr>
      <vt:lpstr>Georgia</vt:lpstr>
      <vt:lpstr>Monotype Corsiva</vt:lpstr>
      <vt:lpstr>Times New Roman</vt:lpstr>
      <vt:lpstr>Trebuchet MS</vt:lpstr>
      <vt:lpstr>Воздушный поток</vt:lpstr>
      <vt:lpstr>Звіт  дитячого закладу відпочинку «Сонечко»  з денним перебуванням на базі Чугуївської ЗОШ № 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Magistr iz za shapki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дитячого закладу відпочинку  «Сонечко» з денним перебуванням на базі Чугуївської ЗОШ № 7</dc:title>
  <dc:creator>Юля</dc:creator>
  <cp:lastModifiedBy>Домашний</cp:lastModifiedBy>
  <cp:revision>40</cp:revision>
  <dcterms:created xsi:type="dcterms:W3CDTF">2018-06-30T14:25:48Z</dcterms:created>
  <dcterms:modified xsi:type="dcterms:W3CDTF">2019-06-17T17:22:57Z</dcterms:modified>
</cp:coreProperties>
</file>