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4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Default Extension="tiff" ContentType="image/tif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08" r:id="rId3"/>
    <p:sldMasterId id="2147483720" r:id="rId4"/>
    <p:sldMasterId id="2147483756" r:id="rId5"/>
    <p:sldMasterId id="2147483768" r:id="rId6"/>
    <p:sldMasterId id="2147483792" r:id="rId7"/>
    <p:sldMasterId id="2147483804" r:id="rId8"/>
    <p:sldMasterId id="2147483816" r:id="rId9"/>
    <p:sldMasterId id="2147483828" r:id="rId10"/>
    <p:sldMasterId id="2147483852" r:id="rId11"/>
    <p:sldMasterId id="2147483864" r:id="rId12"/>
    <p:sldMasterId id="2147483876" r:id="rId13"/>
  </p:sldMasterIdLst>
  <p:notesMasterIdLst>
    <p:notesMasterId r:id="rId31"/>
  </p:notesMasterIdLst>
  <p:sldIdLst>
    <p:sldId id="257" r:id="rId14"/>
    <p:sldId id="260" r:id="rId15"/>
    <p:sldId id="262" r:id="rId16"/>
    <p:sldId id="263" r:id="rId17"/>
    <p:sldId id="271" r:id="rId18"/>
    <p:sldId id="266" r:id="rId19"/>
    <p:sldId id="267" r:id="rId20"/>
    <p:sldId id="270" r:id="rId21"/>
    <p:sldId id="269" r:id="rId22"/>
    <p:sldId id="272" r:id="rId23"/>
    <p:sldId id="282" r:id="rId24"/>
    <p:sldId id="283" r:id="rId25"/>
    <p:sldId id="281" r:id="rId26"/>
    <p:sldId id="274" r:id="rId27"/>
    <p:sldId id="276" r:id="rId28"/>
    <p:sldId id="277" r:id="rId29"/>
    <p:sldId id="280" r:id="rId30"/>
  </p:sldIdLst>
  <p:sldSz cx="12192000" cy="6858000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312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B69CD-0C0F-44B3-90E5-0363B627ED23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262A8-3F16-462E-8814-15899E9836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6593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294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625313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7714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2872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85224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47683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16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9082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0464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4428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34164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8000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99172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5721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5703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6316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5627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6090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1491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343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2425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29603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0030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34605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7765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9949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909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81274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6163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506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16876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2336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2315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6378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8497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3835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9554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9840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6843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5414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0997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786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7772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0585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4398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934290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6435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7962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59481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7269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2933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0557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1027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7625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218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1838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528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6830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19580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92116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9106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01771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37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0054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41506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0951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17962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04182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68428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16950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44851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93169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67782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59985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59732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85194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8068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89246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80375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39624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85304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01987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35255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28324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1472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90796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49334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784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89825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023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01323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98842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5125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48467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67657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2586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5171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23121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7628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14065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606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93501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2366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20899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67993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7922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48017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590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8021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8059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1859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8018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0006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0591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6852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1553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0196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6925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2900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247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1588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11466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76823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4624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7041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0841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93684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233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9007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9152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2937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FC81-C5B4-4495-9ABE-34F4506BA9D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F20A-281B-48C3-836E-D451340869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7109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938021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168E-7AD7-47A3-A336-5D304BEC3A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CDA295D-5CDF-428F-81C4-9DBC39AFF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2967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1BC-F266-4FB8-A95E-58A40F99B4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73462-2A0C-402A-84C7-DEACCB9F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11573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C9F4-DB13-4BF1-9C42-6F177A9B6E6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41AA7A9-AA67-474C-846A-887728C34E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52967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3C65-1932-4F54-99E5-8693E32FFFB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90AA-3E23-4569-AD41-7EEC3DB6A2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9648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3A035-D164-4376-88E9-AE552EE708D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16331-A57F-4C32-82AA-0254D0BA3A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9799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AEF9-5744-4878-AAD8-07BDAC204635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98D9E-DDBC-44AE-9253-E9D31DB420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3880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64B8-B1AB-426B-94DC-EED59D0E462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13BC1-7E80-4D1C-8879-4588F2C2427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2291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E14E-F7B0-4400-A8D7-1C6FC27A87F0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C9EE-1FAF-4516-B78A-1AE8BACD0D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251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B059-6F09-4B23-889D-8BC8A32EC4B2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75D85-F250-4D32-B7DE-5E77172A30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5905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95A5-9548-4B05-9DA8-BC42E57E37F4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6466-878D-4BCF-8996-09BCE1C4758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9913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B10CA-CEEB-457C-8360-A1B342B90C5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3B19C-CF7A-4A7D-A0D3-6C0058E4A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879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91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6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823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18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38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971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890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573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68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1280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623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2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026123-A518-49DF-AB5C-572AEBD30C9B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08.12.2017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3D351E-FF6C-4F69-A91F-02A4BE5FC9C3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27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7" Type="http://schemas.openxmlformats.org/officeDocument/2006/relationships/image" Target="../media/image2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23.png"/><Relationship Id="rId5" Type="http://schemas.openxmlformats.org/officeDocument/2006/relationships/image" Target="../media/image32.tiff"/><Relationship Id="rId4" Type="http://schemas.openxmlformats.org/officeDocument/2006/relationships/image" Target="../media/image3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37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4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8.tif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шаблоны\sinii-fon-obo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sp>
        <p:nvSpPr>
          <p:cNvPr id="8" name="Прямокутник 7"/>
          <p:cNvSpPr/>
          <p:nvPr/>
        </p:nvSpPr>
        <p:spPr>
          <a:xfrm>
            <a:off x="2783633" y="422462"/>
            <a:ext cx="672525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Чугуївська загальноосвітня</a:t>
            </a:r>
          </a:p>
          <a:p>
            <a:pPr algn="ctr"/>
            <a:r>
              <a:rPr lang="uk-UA" sz="4800" b="1" spc="50" dirty="0">
                <a:ln w="11430"/>
                <a:gradFill>
                  <a:gsLst>
                    <a:gs pos="25000">
                      <a:srgbClr val="CCAF0A">
                        <a:satMod val="155000"/>
                      </a:srgbClr>
                    </a:gs>
                    <a:gs pos="100000">
                      <a:srgbClr val="CCAF0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школа І-ІІІ ступенів №7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7464152" y="5308414"/>
            <a:ext cx="3096344" cy="1323439"/>
          </a:xfrm>
          <a:prstGeom prst="rect">
            <a:avLst/>
          </a:prstGeom>
          <a:noFill/>
        </p:spPr>
        <p:txBody>
          <a:bodyPr wrap="square" lIns="91440" tIns="45720" rIns="91440" bIns="45720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1600" b="1" u="sng" dirty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Наша адреса:</a:t>
            </a:r>
            <a:r>
              <a:rPr lang="uk-UA" sz="1600" b="1" dirty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 63503 </a:t>
            </a:r>
          </a:p>
          <a:p>
            <a:r>
              <a:rPr lang="ru-RU" sz="1600" b="1" dirty="0" err="1">
                <a:solidFill>
                  <a:srgbClr val="000000"/>
                </a:solidFill>
              </a:rPr>
              <a:t>Харківська</a:t>
            </a:r>
            <a:r>
              <a:rPr lang="ru-RU" sz="1600" b="1" dirty="0">
                <a:solidFill>
                  <a:srgbClr val="000000"/>
                </a:solidFill>
              </a:rPr>
              <a:t> обл.,</a:t>
            </a:r>
          </a:p>
          <a:p>
            <a:r>
              <a:rPr lang="ru-RU" sz="1600" b="1" dirty="0">
                <a:solidFill>
                  <a:srgbClr val="000000"/>
                </a:solidFill>
              </a:rPr>
              <a:t> м. </a:t>
            </a:r>
            <a:r>
              <a:rPr lang="ru-RU" sz="1600" b="1" dirty="0" err="1">
                <a:solidFill>
                  <a:srgbClr val="000000"/>
                </a:solidFill>
              </a:rPr>
              <a:t>Чугуїв</a:t>
            </a:r>
            <a:r>
              <a:rPr lang="ru-RU" sz="1600" b="1" dirty="0">
                <a:solidFill>
                  <a:srgbClr val="000000"/>
                </a:solidFill>
              </a:rPr>
              <a:t>, пл.Матросова,1</a:t>
            </a:r>
          </a:p>
          <a:p>
            <a:r>
              <a:rPr lang="ru-RU" sz="1600" b="1" u="sng" dirty="0">
                <a:solidFill>
                  <a:srgbClr val="000000"/>
                </a:solidFill>
              </a:rPr>
              <a:t>Телефон</a:t>
            </a:r>
            <a:r>
              <a:rPr lang="ru-RU" sz="1600" b="1" dirty="0">
                <a:solidFill>
                  <a:srgbClr val="000000"/>
                </a:solidFill>
              </a:rPr>
              <a:t>:2-33-40</a:t>
            </a:r>
          </a:p>
          <a:p>
            <a:r>
              <a:rPr lang="ru-RU" sz="1600" b="1" dirty="0" err="1">
                <a:solidFill>
                  <a:srgbClr val="000000"/>
                </a:solidFill>
              </a:rPr>
              <a:t>Еmail</a:t>
            </a:r>
            <a:r>
              <a:rPr lang="ru-RU" sz="1600" b="1" dirty="0">
                <a:solidFill>
                  <a:srgbClr val="000000"/>
                </a:solidFill>
              </a:rPr>
              <a:t>: ch_s7@ukr.net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2535206"/>
            <a:ext cx="6336704" cy="277320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0554462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67000" y="260649"/>
            <a:ext cx="7162800" cy="1016955"/>
          </a:xfrm>
        </p:spPr>
        <p:txBody>
          <a:bodyPr/>
          <a:lstStyle/>
          <a:p>
            <a:pPr marL="46037" indent="0" algn="just">
              <a:lnSpc>
                <a:spcPct val="107000"/>
              </a:lnSpc>
              <a:spcAft>
                <a:spcPts val="0"/>
              </a:spcAft>
              <a:buNone/>
              <a:tabLst>
                <a:tab pos="180340" algn="l"/>
              </a:tabLst>
              <a:defRPr/>
            </a:pPr>
            <a:r>
              <a:rPr lang="uk-UA" sz="4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Виховна робота</a:t>
            </a:r>
            <a:r>
              <a:rPr lang="uk-UA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205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788" y="5589587"/>
            <a:ext cx="403542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24" y="-594"/>
            <a:ext cx="695004" cy="68585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78104" y="1372424"/>
            <a:ext cx="72307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Участь у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обласному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фестивалі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дружин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юних</a:t>
            </a:r>
            <a:r>
              <a:rPr 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пожежних-рятівників</a:t>
            </a:r>
            <a:endParaRPr lang="ru-RU" sz="2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086" y="2743200"/>
            <a:ext cx="4726745" cy="29120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56" y="2475915"/>
            <a:ext cx="3107748" cy="3840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8370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Рій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"Хорти"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школи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взяв участь у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грі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Джура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, де 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виборов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ІІІ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224" y="491160"/>
            <a:ext cx="3143250" cy="2352675"/>
          </a:xfrm>
          <a:prstGeom prst="rect">
            <a:avLst/>
          </a:prstGeom>
        </p:spPr>
      </p:pic>
      <p:pic>
        <p:nvPicPr>
          <p:cNvPr id="5" name="Picture 1" descr="C:\Windows\system32\config\systemprofile\Desktop\НА САЙТ\111 - 0004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5173" y="576776"/>
            <a:ext cx="2256268" cy="3017520"/>
          </a:xfrm>
          <a:prstGeom prst="rect">
            <a:avLst/>
          </a:prstGeom>
          <a:noFill/>
        </p:spPr>
      </p:pic>
      <p:pic>
        <p:nvPicPr>
          <p:cNvPr id="230402" name="Picture 2" descr="C:\Windows\system32\config\systemprofile\Desktop\НА САЙТ\111 - 0002.tif"/>
          <p:cNvPicPr>
            <a:picLocks noChangeAspect="1" noChangeArrowheads="1"/>
          </p:cNvPicPr>
          <p:nvPr/>
        </p:nvPicPr>
        <p:blipFill>
          <a:blip r:embed="rId4" cstate="print"/>
          <a:srcRect r="3805" b="2510"/>
          <a:stretch>
            <a:fillRect/>
          </a:stretch>
        </p:blipFill>
        <p:spPr bwMode="auto">
          <a:xfrm>
            <a:off x="6992009" y="1266092"/>
            <a:ext cx="2489615" cy="3277773"/>
          </a:xfrm>
          <a:prstGeom prst="rect">
            <a:avLst/>
          </a:prstGeom>
          <a:noFill/>
        </p:spPr>
      </p:pic>
      <p:pic>
        <p:nvPicPr>
          <p:cNvPr id="230403" name="Picture 3" descr="C:\Windows\system32\config\systemprofile\Desktop\НА САЙТ\111 - 0003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4376" y="281354"/>
            <a:ext cx="2757268" cy="4002258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224" y="-594"/>
            <a:ext cx="695004" cy="6858594"/>
          </a:xfrm>
          <a:prstGeom prst="rect">
            <a:avLst/>
          </a:prstGeom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499" y="5950634"/>
            <a:ext cx="4285478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1348" y="520505"/>
            <a:ext cx="5430129" cy="5627077"/>
          </a:xfrm>
        </p:spPr>
        <p:txBody>
          <a:bodyPr/>
          <a:lstStyle/>
          <a:p>
            <a:pPr algn="just"/>
            <a:r>
              <a:rPr lang="uk-UA" sz="2800" dirty="0" smtClean="0"/>
              <a:t>Дует </a:t>
            </a:r>
            <a:r>
              <a:rPr lang="uk-UA" sz="2800" dirty="0" err="1" smtClean="0"/>
              <a:t>Гриценко</a:t>
            </a:r>
            <a:r>
              <a:rPr lang="uk-UA" sz="2800" dirty="0" smtClean="0"/>
              <a:t> Микита та </a:t>
            </a:r>
            <a:r>
              <a:rPr lang="uk-UA" sz="2800" dirty="0" err="1" smtClean="0"/>
              <a:t>Андрейченко</a:t>
            </a:r>
            <a:r>
              <a:rPr lang="uk-UA" sz="2800" dirty="0" smtClean="0"/>
              <a:t> Олександра, під керівництвом </a:t>
            </a:r>
            <a:br>
              <a:rPr lang="uk-UA" sz="2800" dirty="0" smtClean="0"/>
            </a:br>
            <a:r>
              <a:rPr lang="uk-UA" sz="2800" dirty="0" err="1" smtClean="0"/>
              <a:t>Серенко</a:t>
            </a:r>
            <a:r>
              <a:rPr lang="uk-UA" sz="2800" dirty="0" smtClean="0"/>
              <a:t> Л.С., у обласному фестивалі </a:t>
            </a:r>
            <a:r>
              <a:rPr lang="uk-UA" sz="2800" smtClean="0"/>
              <a:t>“Таланти</a:t>
            </a:r>
            <a:r>
              <a:rPr lang="uk-UA" sz="2800" dirty="0" smtClean="0"/>
              <a:t> ІІІ </a:t>
            </a:r>
            <a:r>
              <a:rPr lang="uk-UA" sz="2800" dirty="0" err="1" smtClean="0"/>
              <a:t>тисячоліття”</a:t>
            </a:r>
            <a:r>
              <a:rPr lang="uk-UA" sz="2800" dirty="0" smtClean="0"/>
              <a:t> посів ІІ Місце.</a:t>
            </a:r>
            <a:endParaRPr lang="ru-RU" sz="2800" dirty="0"/>
          </a:p>
        </p:txBody>
      </p:sp>
      <p:pic>
        <p:nvPicPr>
          <p:cNvPr id="1026" name="Picture 2" descr="C:\Windows\system32\config\systemprofile\Desktop\НА САЙТ\грамота.ti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1465" y="408280"/>
            <a:ext cx="3607990" cy="5021849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7440" y="3492574"/>
            <a:ext cx="3671669" cy="269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622" y="5838092"/>
            <a:ext cx="4285478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1132" y="5247249"/>
            <a:ext cx="4473525" cy="1252024"/>
          </a:xfrm>
        </p:spPr>
        <p:txBody>
          <a:bodyPr/>
          <a:lstStyle/>
          <a:p>
            <a:r>
              <a:rPr lang="uk-UA" sz="3200" dirty="0" smtClean="0"/>
              <a:t>Участь у міських заходах</a:t>
            </a:r>
            <a:endParaRPr lang="ru-RU" sz="3200" dirty="0"/>
          </a:p>
        </p:txBody>
      </p:sp>
      <p:pic>
        <p:nvPicPr>
          <p:cNvPr id="229380" name="Picture 4" descr="C:\Windows\system32\config\systemprofile\Desktop\НА САЙТ\писанки 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631" y="253218"/>
            <a:ext cx="3268394" cy="4994030"/>
          </a:xfrm>
          <a:prstGeom prst="rect">
            <a:avLst/>
          </a:prstGeom>
          <a:noFill/>
        </p:spPr>
      </p:pic>
      <p:pic>
        <p:nvPicPr>
          <p:cNvPr id="229381" name="Picture 5" descr="C:\Windows\system32\config\systemprofile\Desktop\НА САЙТ\писанки.tif"/>
          <p:cNvPicPr>
            <a:picLocks noChangeAspect="1" noChangeArrowheads="1"/>
          </p:cNvPicPr>
          <p:nvPr/>
        </p:nvPicPr>
        <p:blipFill>
          <a:blip r:embed="rId3" cstate="print"/>
          <a:srcRect l="5747"/>
          <a:stretch>
            <a:fillRect/>
          </a:stretch>
        </p:blipFill>
        <p:spPr bwMode="auto">
          <a:xfrm>
            <a:off x="253218" y="288386"/>
            <a:ext cx="3699804" cy="5409029"/>
          </a:xfrm>
          <a:prstGeom prst="rect">
            <a:avLst/>
          </a:prstGeom>
          <a:noFill/>
        </p:spPr>
      </p:pic>
      <p:pic>
        <p:nvPicPr>
          <p:cNvPr id="229382" name="Picture 6" descr="C:\Windows\system32\config\systemprofile\Desktop\НА САЙТ\111 - 0005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0481" y="1997612"/>
            <a:ext cx="3531169" cy="45016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713" y="5050300"/>
            <a:ext cx="4436109" cy="124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667000" y="731520"/>
            <a:ext cx="6400800" cy="825272"/>
          </a:xfrm>
        </p:spPr>
        <p:txBody>
          <a:bodyPr/>
          <a:lstStyle/>
          <a:p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УЧАСТЬ У ПРОЕКТАХ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1341" y="1448972"/>
            <a:ext cx="97067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0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Освітній</a:t>
            </a:r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проект“Культура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добросусідства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як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інструмент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формування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соціальної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компетентності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й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розвитку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громадянської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освіти</a:t>
            </a:r>
            <a:r>
              <a:rPr lang="ru-RU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000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Україні</a:t>
            </a:r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2.Проект « Демократична школа», </a:t>
            </a:r>
            <a:r>
              <a:rPr lang="ru-RU" sz="2000" b="1" dirty="0" err="1" smtClean="0"/>
              <a:t>спрямована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поглиблення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культури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демократії</a:t>
            </a:r>
            <a:r>
              <a:rPr lang="ru-RU" sz="2000" b="1" dirty="0" smtClean="0"/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Проект « Мед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іатека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–простір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навчання”-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/>
              <a:t>бібліотеки</a:t>
            </a:r>
            <a:r>
              <a:rPr lang="ru-RU" sz="2000" b="1" dirty="0" smtClean="0"/>
              <a:t> нового </a:t>
            </a:r>
            <a:r>
              <a:rPr lang="ru-RU" sz="2000" b="1" dirty="0" err="1" smtClean="0"/>
              <a:t>зразка</a:t>
            </a:r>
            <a:r>
              <a:rPr lang="ru-RU" sz="2000" b="1" dirty="0" smtClean="0"/>
              <a:t>. 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Проект “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Школа-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наш другий </a:t>
            </a:r>
            <a:r>
              <a:rPr lang="uk-UA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дім”</a:t>
            </a:r>
            <a:r>
              <a:rPr lang="uk-UA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капітальний ремонт харчоблоку та їдальні).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08" y="-594"/>
            <a:ext cx="787791" cy="68585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4724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37957" y="731839"/>
            <a:ext cx="6147581" cy="1184275"/>
          </a:xfrm>
        </p:spPr>
        <p:txBody>
          <a:bodyPr/>
          <a:lstStyle/>
          <a:p>
            <a:pPr>
              <a:buNone/>
              <a:defRPr/>
            </a:pPr>
            <a:r>
              <a:rPr lang="uk-UA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Спортивні досягнення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0344" y="196947"/>
            <a:ext cx="5134708" cy="1835834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43101" y="1814736"/>
            <a:ext cx="9215438" cy="720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 школи беруть активну участь у міських та обласних змаганнях з фізичної культури, де займають призові місця: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міські змагання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“Старти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надії”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серед збірних команд навчальних закладів міста Чугуєва –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ІІІ місце;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міські змагання з  волейболу серед збірних команд хлопців ( молодша</a:t>
            </a:r>
            <a:r>
              <a:rPr kumimoji="0" lang="uk-UA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група) – І місце;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(старша група) 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ІІ місце;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міська легкоатлетична естафета – ІІІ місце;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міські змагання з тенісу - І місце.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Участь  збірної команди у обласних ( зональних) змаганнях з волейболу “ Спорт протягом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життя”</a:t>
            </a: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- хлопці (старша група) - І місце.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Участь  збірної команди у обласних ( зональних) змаганнях з волейболу “ Шкільна волейбольна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ліга”</a:t>
            </a: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- хлопці (старша група)- ІІІ місце.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Участь  збірної команди у обласних ( зональних) змаганнях з волейболу “ Шкільна волейбольна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ліга”-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хлопці (молодша група)- І місце.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4212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4" y="6091335"/>
            <a:ext cx="5603876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1544" y="836712"/>
            <a:ext cx="9513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4000" b="1" i="1" dirty="0">
                <a:solidFill>
                  <a:srgbClr val="2127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Матеріально-технічне забезпечення</a:t>
            </a:r>
            <a:endParaRPr lang="ru-RU" sz="4000" b="1" i="1" dirty="0">
              <a:solidFill>
                <a:srgbClr val="2127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5243" y="1477107"/>
            <a:ext cx="927060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Замінено крани системи опалення в основній будівлі школи ( за кошти відділу освіти).</a:t>
            </a:r>
          </a:p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зміцнення матеріальної бази школи придбано ( за кошти батьків):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шкільні дошки для 2-А ,5,6,7-А класів , </a:t>
            </a:r>
          </a:p>
          <a:p>
            <a:pPr algn="just"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учнівські стільці та замінені кришки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парт-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2-А,2-Б,6,11 класах,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телевізор у кабінет математики,</a:t>
            </a:r>
          </a:p>
          <a:p>
            <a:pPr algn="just">
              <a:buFontTx/>
              <a:buChar char="-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заміна дверних блоків</a:t>
            </a:r>
          </a:p>
        </p:txBody>
      </p:sp>
      <p:sp>
        <p:nvSpPr>
          <p:cNvPr id="3074" name="AutoShape 2" descr="https://mail.ukr.net/attach/show/15127330300725931847/1/IMG_20171208_133750.jpg?size=origin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Windows\system32\config\systemprofile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665" y="3742006"/>
            <a:ext cx="4220307" cy="2447779"/>
          </a:xfrm>
          <a:prstGeom prst="rect">
            <a:avLst/>
          </a:prstGeom>
          <a:noFill/>
        </p:spPr>
      </p:pic>
      <p:pic>
        <p:nvPicPr>
          <p:cNvPr id="3082" name="Picture 10" descr="C:\Windows\system32\config\systemprofile\Desktop\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5545" y="3812345"/>
            <a:ext cx="4825217" cy="2391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84357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562709"/>
            <a:ext cx="9794241" cy="1069143"/>
          </a:xfrm>
        </p:spPr>
        <p:txBody>
          <a:bodyPr/>
          <a:lstStyle/>
          <a:p>
            <a:r>
              <a:rPr lang="uk-UA" dirty="0" smtClean="0"/>
              <a:t>Проблеми, які ще не вирішені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24000" y="2489982"/>
            <a:ext cx="9434732" cy="3446584"/>
          </a:xfrm>
        </p:spPr>
        <p:txBody>
          <a:bodyPr/>
          <a:lstStyle/>
          <a:p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Капітальний ремонт покрівлі над основною будівлею школи.</a:t>
            </a:r>
          </a:p>
          <a:p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Придбання вентиляції для шкільної їдальні.</a:t>
            </a:r>
          </a:p>
          <a:p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Благоустрій шкільного двору.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891" y="5247247"/>
            <a:ext cx="4436109" cy="124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08" y="-594"/>
            <a:ext cx="787791" cy="68585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Группа 11"/>
          <p:cNvGrpSpPr>
            <a:grpSpLocks/>
          </p:cNvGrpSpPr>
          <p:nvPr/>
        </p:nvGrpSpPr>
        <p:grpSpPr bwMode="auto">
          <a:xfrm>
            <a:off x="381999" y="1588"/>
            <a:ext cx="696913" cy="6856412"/>
            <a:chOff x="0" y="1738"/>
            <a:chExt cx="723391" cy="6856262"/>
          </a:xfrm>
        </p:grpSpPr>
        <p:grpSp>
          <p:nvGrpSpPr>
            <p:cNvPr id="25604" name="Группа 13"/>
            <p:cNvGrpSpPr>
              <a:grpSpLocks/>
            </p:cNvGrpSpPr>
            <p:nvPr/>
          </p:nvGrpSpPr>
          <p:grpSpPr bwMode="auto">
            <a:xfrm>
              <a:off x="0" y="1738"/>
              <a:ext cx="720080" cy="3499270"/>
              <a:chOff x="-31259" y="0"/>
              <a:chExt cx="1722939" cy="6830624"/>
            </a:xfrm>
          </p:grpSpPr>
          <p:pic>
            <p:nvPicPr>
              <p:cNvPr id="25609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5" y="27696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0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6" y="2553843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1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7" y="483071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605" name="Группа 17"/>
            <p:cNvGrpSpPr>
              <a:grpSpLocks/>
            </p:cNvGrpSpPr>
            <p:nvPr/>
          </p:nvGrpSpPr>
          <p:grpSpPr bwMode="auto">
            <a:xfrm>
              <a:off x="3311" y="3501008"/>
              <a:ext cx="720080" cy="3356992"/>
              <a:chOff x="-31259" y="0"/>
              <a:chExt cx="1722939" cy="6830624"/>
            </a:xfrm>
          </p:grpSpPr>
          <p:pic>
            <p:nvPicPr>
              <p:cNvPr id="25606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5" y="27696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7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6" y="2553843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8" name="Picture 2" descr="C:\Users\ТОЛЯ\Desktop\5555555555\stock-vector-vector-illustration-of-ukrainian-national-pattern-ornament-eps-105031679.jpg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5547" b="8855"/>
              <a:stretch>
                <a:fillRect/>
              </a:stretch>
            </p:blipFill>
            <p:spPr bwMode="auto">
              <a:xfrm rot="5400000">
                <a:off x="-308227" y="4830718"/>
                <a:ext cx="2276874" cy="1722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5603" name="Прямоугольник 12"/>
          <p:cNvSpPr>
            <a:spLocks noChangeArrowheads="1"/>
          </p:cNvSpPr>
          <p:nvPr/>
        </p:nvSpPr>
        <p:spPr bwMode="auto">
          <a:xfrm>
            <a:off x="2224105" y="428626"/>
            <a:ext cx="6371256" cy="2846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5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Педагогічна </a:t>
            </a:r>
            <a:r>
              <a:rPr lang="uk-UA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школи </a:t>
            </a:r>
            <a:r>
              <a:rPr lang="uk-UA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i="1" dirty="0">
                <a:solidFill>
                  <a:prstClr val="black"/>
                </a:solidFill>
              </a:rPr>
              <a:t>Вдосконалення професійного рівня педагогів з метою підвищення результативності навчально-виховного процесу в умовах запровадження Концепції нової української школи</a:t>
            </a:r>
            <a:r>
              <a:rPr lang="uk-UA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i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693" y="5236323"/>
            <a:ext cx="6889077" cy="162167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950634" y="3105835"/>
            <a:ext cx="59224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Georgia" panose="02040502050405020303" pitchFamily="18" charset="0"/>
              <a:buNone/>
            </a:pP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 тема :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"Формування особистості учнів на традиціях української історії та культури"</a:t>
            </a:r>
            <a:r>
              <a:rPr lang="uk-UA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297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17732" y="260648"/>
            <a:ext cx="8572560" cy="1214446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Шкільна сім'я</a:t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5591944" y="5660664"/>
            <a:ext cx="5572132" cy="12938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21" y="-594"/>
            <a:ext cx="695004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47778" y="1751511"/>
            <a:ext cx="78246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Всього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381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них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1- 4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–166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5-9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172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10-11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43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Навчально-виховний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здійснюється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профілем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української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філології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– 43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допрофільне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навчання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-53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учня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9736" y="1105179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Учнівський колектив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3752" y="3789041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Педагогічний колектив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1624" y="4521496"/>
            <a:ext cx="77786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Нараховує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30 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з них 28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мають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вищу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2–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середню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спеціальну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Вищу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кваліфікаційну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категорію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мають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педагогів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звання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«Старший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вчитель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–  1,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звання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 Учитель- методист» -1, І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кваліфікаційну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категорію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9, ІІ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кваліфікаційну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категорію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7,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категорію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спеціаліст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–  9.</a:t>
            </a:r>
          </a:p>
        </p:txBody>
      </p:sp>
    </p:spTree>
    <p:extLst>
      <p:ext uri="{BB962C8B-B14F-4D97-AF65-F5344CB8AC3E}">
        <p14:creationId xmlns="" xmlns:p14="http://schemas.microsoft.com/office/powerpoint/2010/main" val="121318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757" y="520506"/>
            <a:ext cx="7877908" cy="1491174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Інклюзивний клас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798610" y="1702190"/>
            <a:ext cx="4393390" cy="28503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496" y="-594"/>
            <a:ext cx="695004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861" y="1814733"/>
            <a:ext cx="3032972" cy="29142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569" y="4994031"/>
            <a:ext cx="79060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/>
              <a:t>Протягом</a:t>
            </a:r>
            <a:r>
              <a:rPr lang="ru-RU" b="1" i="1" dirty="0" smtClean="0"/>
              <a:t> року </a:t>
            </a:r>
            <a:r>
              <a:rPr lang="ru-RU" b="1" i="1" dirty="0" err="1" smtClean="0"/>
              <a:t>Кривенець</a:t>
            </a:r>
            <a:r>
              <a:rPr lang="ru-RU" b="1" i="1" dirty="0" smtClean="0"/>
              <a:t> І.В.; </a:t>
            </a:r>
            <a:r>
              <a:rPr lang="ru-RU" b="1" i="1" dirty="0" err="1" smtClean="0"/>
              <a:t>Ярова</a:t>
            </a:r>
            <a:r>
              <a:rPr lang="ru-RU" b="1" i="1" dirty="0" smtClean="0"/>
              <a:t> О.В.; </a:t>
            </a:r>
            <a:r>
              <a:rPr lang="ru-RU" b="1" i="1" dirty="0" err="1" smtClean="0"/>
              <a:t>Матвєєва</a:t>
            </a:r>
            <a:r>
              <a:rPr lang="ru-RU" b="1" i="1" dirty="0" smtClean="0"/>
              <a:t> Ю.В .</a:t>
            </a:r>
            <a:r>
              <a:rPr lang="ru-RU" b="1" i="1" dirty="0" err="1" smtClean="0"/>
              <a:t>ділилися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власним</a:t>
            </a:r>
            <a:r>
              <a:rPr lang="ru-RU" b="1" i="1" dirty="0" smtClean="0"/>
              <a:t>  </a:t>
            </a:r>
            <a:r>
              <a:rPr lang="ru-RU" b="1" i="1" dirty="0" err="1" smtClean="0"/>
              <a:t>педагогічним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досвідом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впровадження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інклюзивної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освіти</a:t>
            </a:r>
            <a:r>
              <a:rPr lang="ru-RU" b="1" i="1" dirty="0" smtClean="0"/>
              <a:t> через </a:t>
            </a:r>
            <a:r>
              <a:rPr lang="ru-RU" b="1" i="1" dirty="0" err="1" smtClean="0"/>
              <a:t>публікації</a:t>
            </a:r>
            <a:r>
              <a:rPr lang="ru-RU" b="1" i="1" dirty="0" smtClean="0"/>
              <a:t> у </a:t>
            </a:r>
            <a:r>
              <a:rPr lang="ru-RU" b="1" i="1" dirty="0" err="1" smtClean="0"/>
              <a:t>періодичних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виданнях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5613009" y="5660665"/>
            <a:ext cx="6578991" cy="852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9526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51585" y="436098"/>
            <a:ext cx="8030665" cy="1192677"/>
          </a:xfrm>
        </p:spPr>
        <p:txBody>
          <a:bodyPr/>
          <a:lstStyle/>
          <a:p>
            <a:pPr indent="0">
              <a:buNone/>
              <a:defRPr/>
            </a:pPr>
            <a:r>
              <a:rPr lang="ru-RU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інтерактивних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технологій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уроках 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5559077"/>
            <a:ext cx="4032250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71" y="-594"/>
            <a:ext cx="695004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426" y="2053884"/>
            <a:ext cx="4909624" cy="26165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221" y="1674588"/>
            <a:ext cx="3882683" cy="18704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44394" y="4909625"/>
            <a:ext cx="100302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фізики 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Семененко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Ю.В. взяла участь в обласному конкурсі Web-сайтів учителів, де друге місце посів </a:t>
            </a:r>
            <a:r>
              <a:rPr lang="uk-UA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ії</a:t>
            </a:r>
            <a:r>
              <a:rPr lang="uk-UA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сайт</a:t>
            </a:r>
            <a:r>
              <a:rPr lang="uk-UA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2985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120" y="1688123"/>
            <a:ext cx="2692359" cy="425655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67000" y="1758461"/>
            <a:ext cx="5829886" cy="3404381"/>
          </a:xfrm>
        </p:spPr>
        <p:txBody>
          <a:bodyPr/>
          <a:lstStyle/>
          <a:p>
            <a:pPr algn="just"/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Яськова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Вероніка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учениця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11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класу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, (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відділення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літературознавства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, фольклористики та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мистецтвознавства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секція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«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Зарубіжна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література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»), яка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зайняла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І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місце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у ІІ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етапі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Всеукраїнського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конкурсу-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захисту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науково-дослідницьких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робіт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учнів-членів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Харківського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територіального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відділення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МАН </a:t>
            </a:r>
            <a:r>
              <a:rPr lang="ru-RU" b="0" i="0" dirty="0" err="1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України</a:t>
            </a:r>
            <a:r>
              <a:rPr lang="ru-RU" b="0" i="0" dirty="0" smtClean="0">
                <a:solidFill>
                  <a:srgbClr val="212121"/>
                </a:solidFill>
                <a:effectLst/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38" y="0"/>
            <a:ext cx="695004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5535648"/>
            <a:ext cx="5602710" cy="13229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02523" y="407964"/>
            <a:ext cx="7090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НАШІ ДОСЯГНЕННЯ</a:t>
            </a:r>
            <a:endParaRPr lang="ru-RU" sz="4400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676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1" y="4005064"/>
            <a:ext cx="7677472" cy="187220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3200" dirty="0"/>
              <a:t>У </a:t>
            </a:r>
            <a:r>
              <a:rPr lang="ru-RU" sz="3200" dirty="0" err="1"/>
              <a:t>обласному</a:t>
            </a:r>
            <a:r>
              <a:rPr lang="ru-RU" sz="3200" dirty="0"/>
              <a:t> </a:t>
            </a:r>
            <a:r>
              <a:rPr lang="ru-RU" sz="3200" dirty="0" err="1"/>
              <a:t>етапі</a:t>
            </a:r>
            <a:r>
              <a:rPr lang="ru-RU" sz="3200" dirty="0"/>
              <a:t> </a:t>
            </a:r>
            <a:r>
              <a:rPr lang="ru-RU" sz="3200" dirty="0" err="1"/>
              <a:t>інтелектуальної</a:t>
            </a:r>
            <a:r>
              <a:rPr lang="ru-RU" sz="3200" dirty="0"/>
              <a:t> </a:t>
            </a:r>
            <a:r>
              <a:rPr lang="ru-RU" sz="3200" dirty="0" err="1"/>
              <a:t>гри</a:t>
            </a:r>
            <a:r>
              <a:rPr lang="ru-RU" sz="3200" dirty="0"/>
              <a:t> "</a:t>
            </a:r>
            <a:r>
              <a:rPr lang="ru-RU" sz="3200" dirty="0" err="1"/>
              <a:t>Що</a:t>
            </a:r>
            <a:r>
              <a:rPr lang="ru-RU" sz="3200" dirty="0"/>
              <a:t>? Де? Коли?", </a:t>
            </a:r>
            <a:r>
              <a:rPr lang="ru-RU" sz="3200" dirty="0" err="1"/>
              <a:t>зайняли</a:t>
            </a:r>
            <a:r>
              <a:rPr lang="ru-RU" sz="3200" dirty="0"/>
              <a:t> ІІІ </a:t>
            </a:r>
            <a:r>
              <a:rPr lang="ru-RU" sz="3200" dirty="0" err="1"/>
              <a:t>місце</a:t>
            </a:r>
            <a:r>
              <a:rPr lang="ru-RU" sz="3200" dirty="0"/>
              <a:t> </a:t>
            </a:r>
            <a:r>
              <a:rPr lang="ru-RU" sz="3200" dirty="0" err="1"/>
              <a:t>серед</a:t>
            </a:r>
            <a:r>
              <a:rPr lang="ru-RU" sz="3200" dirty="0"/>
              <a:t> команд 7-9 </a:t>
            </a:r>
            <a:r>
              <a:rPr lang="ru-RU" sz="3200" dirty="0" err="1"/>
              <a:t>клас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9" y="260649"/>
            <a:ext cx="4536504" cy="338504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72" y="-594"/>
            <a:ext cx="695004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128" y="5877272"/>
            <a:ext cx="5090873" cy="1020842"/>
          </a:xfrm>
          <a:prstGeom prst="rect">
            <a:avLst/>
          </a:prstGeom>
        </p:spPr>
      </p:pic>
      <p:pic>
        <p:nvPicPr>
          <p:cNvPr id="7" name="Picture 2" descr="C:\Windows\system32\config\systemprofile\Desktop\НА САЙТ\інтелект.гра.tif"/>
          <p:cNvPicPr>
            <a:picLocks noChangeAspect="1" noChangeArrowheads="1"/>
          </p:cNvPicPr>
          <p:nvPr/>
        </p:nvPicPr>
        <p:blipFill>
          <a:blip r:embed="rId5" cstate="print"/>
          <a:srcRect l="6866" t="7278"/>
          <a:stretch>
            <a:fillRect/>
          </a:stretch>
        </p:blipFill>
        <p:spPr bwMode="auto">
          <a:xfrm>
            <a:off x="8932986" y="562709"/>
            <a:ext cx="2328718" cy="322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40307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59988" y="731519"/>
            <a:ext cx="5838092" cy="5106573"/>
          </a:xfrm>
        </p:spPr>
        <p:txBody>
          <a:bodyPr/>
          <a:lstStyle/>
          <a:p>
            <a:pPr algn="just"/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Кривенець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Юлія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керівництвом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Сокрут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А.М., учителя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української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мови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літератури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взяла участь у Х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Міжнародному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конкурсі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українознавства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учнів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 – 11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класів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загальноосвітніх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навчальних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закладів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стала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переможцем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І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етапі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проходив у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м.Києві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418" y="1378634"/>
            <a:ext cx="4403188" cy="4264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72" y="-6691"/>
            <a:ext cx="701101" cy="68646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9345" y="5486053"/>
            <a:ext cx="4035902" cy="12680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3730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5669833"/>
            <a:ext cx="5602710" cy="13229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6597" y="754744"/>
            <a:ext cx="9439421" cy="1439816"/>
          </a:xfrm>
        </p:spPr>
        <p:txBody>
          <a:bodyPr/>
          <a:lstStyle/>
          <a:p>
            <a:r>
              <a:rPr lang="ru-RU" i="1" dirty="0" err="1" smtClean="0"/>
              <a:t>Нові</a:t>
            </a:r>
            <a:r>
              <a:rPr lang="ru-RU" i="1" dirty="0" smtClean="0"/>
              <a:t> </a:t>
            </a:r>
            <a:r>
              <a:rPr lang="ru-RU" i="1" dirty="0" err="1" smtClean="0"/>
              <a:t>екпозиції</a:t>
            </a:r>
            <a:r>
              <a:rPr lang="ru-RU" i="1" dirty="0" smtClean="0"/>
              <a:t> у </a:t>
            </a:r>
            <a:r>
              <a:rPr lang="ru-RU" i="1" dirty="0" err="1" smtClean="0"/>
              <a:t>музеї</a:t>
            </a:r>
            <a:r>
              <a:rPr lang="ru-RU" i="1" dirty="0" smtClean="0"/>
              <a:t> </a:t>
            </a:r>
            <a:r>
              <a:rPr lang="ru-RU" i="1" dirty="0" err="1" smtClean="0"/>
              <a:t>історії</a:t>
            </a:r>
            <a:r>
              <a:rPr lang="ru-RU" i="1" dirty="0" smtClean="0"/>
              <a:t> </a:t>
            </a:r>
            <a:r>
              <a:rPr lang="ru-RU" i="1" dirty="0" err="1" smtClean="0"/>
              <a:t>школи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148" y="-594"/>
            <a:ext cx="695004" cy="6858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8453" y="2518340"/>
            <a:ext cx="5739618" cy="2926079"/>
          </a:xfrm>
          <a:prstGeom prst="rect">
            <a:avLst/>
          </a:prstGeom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0038" y="2778052"/>
            <a:ext cx="2531483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одержимое 9"/>
          <p:cNvSpPr>
            <a:spLocks noGrp="1"/>
          </p:cNvSpPr>
          <p:nvPr>
            <p:ph sz="quarter" idx="13"/>
          </p:nvPr>
        </p:nvSpPr>
        <p:spPr>
          <a:xfrm>
            <a:off x="7835705" y="5655212"/>
            <a:ext cx="3601329" cy="647113"/>
          </a:xfrm>
        </p:spPr>
        <p:txBody>
          <a:bodyPr/>
          <a:lstStyle/>
          <a:p>
            <a:pPr lvl="3"/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</a:rPr>
              <a:t>«Збройний конфлікт на Сході України»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833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4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5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6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657</Words>
  <Application>Microsoft Office PowerPoint</Application>
  <PresentationFormat>Произвольный</PresentationFormat>
  <Paragraphs>70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Тема Office</vt:lpstr>
      <vt:lpstr>Презентация-укр-9</vt:lpstr>
      <vt:lpstr>2_Презентация-укр-9</vt:lpstr>
      <vt:lpstr>3_Презентация-укр-9</vt:lpstr>
      <vt:lpstr>6_Презентация-укр-9</vt:lpstr>
      <vt:lpstr>7_Презентация-укр-9</vt:lpstr>
      <vt:lpstr>9_Презентация-укр-9</vt:lpstr>
      <vt:lpstr>10_Презентация-укр-9</vt:lpstr>
      <vt:lpstr>11_Презентация-укр-9</vt:lpstr>
      <vt:lpstr>12_Презентация-укр-9</vt:lpstr>
      <vt:lpstr>14_Презентация-укр-9</vt:lpstr>
      <vt:lpstr>15_Презентация-укр-9</vt:lpstr>
      <vt:lpstr>16_Презентация-укр-9</vt:lpstr>
      <vt:lpstr>Слайд 1</vt:lpstr>
      <vt:lpstr>Слайд 2</vt:lpstr>
      <vt:lpstr>Шкільна сім'я </vt:lpstr>
      <vt:lpstr>Інклюзивний клас</vt:lpstr>
      <vt:lpstr>Слайд 5</vt:lpstr>
      <vt:lpstr>Слайд 6</vt:lpstr>
      <vt:lpstr>У обласному етапі інтелектуальної гри "Що? Де? Коли?", зайняли ІІІ місце серед команд 7-9 клас.</vt:lpstr>
      <vt:lpstr>Слайд 8</vt:lpstr>
      <vt:lpstr>Нові екпозиції у музеї історії школи</vt:lpstr>
      <vt:lpstr>Слайд 10</vt:lpstr>
      <vt:lpstr>Рій "Хорти" школи взяв участь у грі «Джура» , де  виборов ІІІ місце. </vt:lpstr>
      <vt:lpstr>Дует Гриценко Микита та Андрейченко Олександра, під керівництвом  Серенко Л.С., у обласному фестивалі “Таланти ІІІ тисячоліття” посів ІІ Місце.</vt:lpstr>
      <vt:lpstr>Участь у міських заходах</vt:lpstr>
      <vt:lpstr>Слайд 14</vt:lpstr>
      <vt:lpstr>Слайд 15</vt:lpstr>
      <vt:lpstr>Слайд 16</vt:lpstr>
      <vt:lpstr>Проблеми, які ще не вирішені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Секрктарь</cp:lastModifiedBy>
  <cp:revision>23</cp:revision>
  <dcterms:created xsi:type="dcterms:W3CDTF">2017-11-29T18:48:37Z</dcterms:created>
  <dcterms:modified xsi:type="dcterms:W3CDTF">2017-12-08T14:48:32Z</dcterms:modified>
</cp:coreProperties>
</file>