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8" r:id="rId4"/>
    <p:sldId id="279" r:id="rId5"/>
    <p:sldId id="280" r:id="rId6"/>
    <p:sldId id="281" r:id="rId7"/>
    <p:sldId id="282" r:id="rId8"/>
    <p:sldId id="258" r:id="rId9"/>
    <p:sldId id="259" r:id="rId10"/>
    <p:sldId id="260" r:id="rId11"/>
    <p:sldId id="261" r:id="rId12"/>
    <p:sldId id="262" r:id="rId13"/>
    <p:sldId id="266" r:id="rId14"/>
    <p:sldId id="265" r:id="rId15"/>
    <p:sldId id="267" r:id="rId16"/>
    <p:sldId id="270" r:id="rId17"/>
    <p:sldId id="275" r:id="rId18"/>
    <p:sldId id="277" r:id="rId19"/>
    <p:sldId id="276" r:id="rId20"/>
    <p:sldId id="271" r:id="rId21"/>
    <p:sldId id="272" r:id="rId22"/>
    <p:sldId id="273" r:id="rId23"/>
    <p:sldId id="264" r:id="rId24"/>
    <p:sldId id="274" r:id="rId25"/>
    <p:sldId id="268" r:id="rId26"/>
    <p:sldId id="269" r:id="rId27"/>
    <p:sldId id="283" r:id="rId28"/>
    <p:sldId id="284" r:id="rId2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65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ECB5FC4-E690-48B8-9219-AA5D3845F7F5}" type="datetimeFigureOut">
              <a:rPr lang="uk-UA" smtClean="0"/>
              <a:pPr/>
              <a:t>23.03.2020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9461A36-FEF0-4129-96B1-68EF54953B8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05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3344" y="0"/>
            <a:ext cx="2840656" cy="45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Генрі Лонгфелло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b="1" dirty="0" err="1" smtClean="0">
                <a:solidFill>
                  <a:schemeClr val="bg1"/>
                </a:solidFill>
              </a:rPr>
              <a:t>“Пісня</a:t>
            </a:r>
            <a:r>
              <a:rPr lang="uk-UA" b="1" dirty="0" smtClean="0">
                <a:solidFill>
                  <a:schemeClr val="bg1"/>
                </a:solidFill>
              </a:rPr>
              <a:t> про </a:t>
            </a:r>
            <a:r>
              <a:rPr lang="uk-UA" b="1" dirty="0" err="1" smtClean="0">
                <a:solidFill>
                  <a:schemeClr val="bg1"/>
                </a:solidFill>
              </a:rPr>
              <a:t>Гайавату”</a:t>
            </a:r>
            <a:endParaRPr lang="uk-UA" b="1" dirty="0">
              <a:solidFill>
                <a:schemeClr val="bg1"/>
              </a:solidFill>
            </a:endParaRPr>
          </a:p>
        </p:txBody>
      </p:sp>
      <p:pic>
        <p:nvPicPr>
          <p:cNvPr id="2051" name="Picture 3" descr="D:\Ирен-Стикс\рисунки Ирэн\гифы\44946757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4346" y="3786166"/>
            <a:ext cx="307183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4281518" cy="6643710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Чому </a:t>
            </a:r>
            <a:r>
              <a:rPr lang="uk-UA" dirty="0" err="1" smtClean="0">
                <a:solidFill>
                  <a:srgbClr val="C00000"/>
                </a:solidFill>
              </a:rPr>
              <a:t>Гайавата</a:t>
            </a:r>
            <a:r>
              <a:rPr lang="uk-UA" dirty="0" smtClean="0">
                <a:solidFill>
                  <a:srgbClr val="C00000"/>
                </a:solidFill>
              </a:rPr>
              <a:t> збирається йти з Царство Західного Вітру?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Щоб побачити свого батька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 «Я провідати його хочу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 Царстві Західного Вітру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Біля брами, там, де Захід».</a:t>
            </a:r>
          </a:p>
          <a:p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9550"/>
            <a:ext cx="4210050" cy="66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357166"/>
            <a:ext cx="4357718" cy="5768997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Чому  на </a:t>
            </a:r>
            <a:r>
              <a:rPr lang="uk-UA" dirty="0" err="1" smtClean="0">
                <a:solidFill>
                  <a:srgbClr val="C00000"/>
                </a:solidFill>
              </a:rPr>
              <a:t>Меджеківіса</a:t>
            </a:r>
            <a:r>
              <a:rPr lang="uk-UA" dirty="0" smtClean="0">
                <a:solidFill>
                  <a:srgbClr val="C00000"/>
                </a:solidFill>
              </a:rPr>
              <a:t> розлютився </a:t>
            </a:r>
            <a:r>
              <a:rPr lang="uk-UA" dirty="0" err="1" smtClean="0">
                <a:solidFill>
                  <a:srgbClr val="C00000"/>
                </a:solidFill>
              </a:rPr>
              <a:t>Гайавата</a:t>
            </a:r>
            <a:r>
              <a:rPr lang="uk-UA" dirty="0" smtClean="0">
                <a:solidFill>
                  <a:srgbClr val="C00000"/>
                </a:solidFill>
              </a:rPr>
              <a:t>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озвався </a:t>
            </a:r>
            <a:r>
              <a:rPr lang="uk-UA" dirty="0" err="1" smtClean="0">
                <a:solidFill>
                  <a:schemeClr val="bg1"/>
                </a:solidFill>
              </a:rPr>
              <a:t>Гайавата</a:t>
            </a:r>
            <a:r>
              <a:rPr lang="uk-UA" dirty="0" smtClean="0">
                <a:solidFill>
                  <a:schemeClr val="bg1"/>
                </a:solidFill>
              </a:rPr>
              <a:t>: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«О лукавий «</a:t>
            </a:r>
            <a:r>
              <a:rPr lang="uk-UA" dirty="0" err="1" smtClean="0">
                <a:solidFill>
                  <a:schemeClr val="bg1"/>
                </a:solidFill>
              </a:rPr>
              <a:t>Меджеківіс</a:t>
            </a:r>
            <a:r>
              <a:rPr lang="uk-UA" dirty="0" smtClean="0">
                <a:solidFill>
                  <a:schemeClr val="bg1"/>
                </a:solidFill>
              </a:rPr>
              <a:t>!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Ти се люто вбив </a:t>
            </a:r>
            <a:r>
              <a:rPr lang="uk-UA" dirty="0" err="1" smtClean="0">
                <a:solidFill>
                  <a:schemeClr val="bg1"/>
                </a:solidFill>
              </a:rPr>
              <a:t>Венону</a:t>
            </a:r>
            <a:r>
              <a:rPr lang="uk-UA" dirty="0" smtClean="0">
                <a:solidFill>
                  <a:schemeClr val="bg1"/>
                </a:solidFill>
              </a:rPr>
              <a:t>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Ти зірвав весняну квітку,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Розтоптав її ногами!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Признавайся, </a:t>
            </a:r>
            <a:r>
              <a:rPr lang="uk-UA" dirty="0" err="1" smtClean="0">
                <a:solidFill>
                  <a:schemeClr val="bg1"/>
                </a:solidFill>
              </a:rPr>
              <a:t>признавайся</a:t>
            </a:r>
            <a:r>
              <a:rPr lang="uk-UA" dirty="0" smtClean="0">
                <a:solidFill>
                  <a:schemeClr val="bg1"/>
                </a:solidFill>
              </a:rPr>
              <a:t>!»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1458" y="714356"/>
            <a:ext cx="420918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4929222" cy="6286544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Чим закінчився двобій </a:t>
            </a:r>
            <a:r>
              <a:rPr lang="uk-UA" dirty="0" err="1" smtClean="0">
                <a:solidFill>
                  <a:srgbClr val="C00000"/>
                </a:solidFill>
              </a:rPr>
              <a:t>Гайавати</a:t>
            </a:r>
            <a:r>
              <a:rPr lang="uk-UA" dirty="0" smtClean="0">
                <a:solidFill>
                  <a:srgbClr val="C00000"/>
                </a:solidFill>
              </a:rPr>
              <a:t> з батьком?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«Годі, </a:t>
            </a:r>
            <a:r>
              <a:rPr lang="uk-UA" dirty="0" err="1" smtClean="0">
                <a:solidFill>
                  <a:schemeClr val="bg1"/>
                </a:solidFill>
              </a:rPr>
              <a:t>годі</a:t>
            </a:r>
            <a:r>
              <a:rPr lang="uk-UA" dirty="0" smtClean="0">
                <a:solidFill>
                  <a:schemeClr val="bg1"/>
                </a:solidFill>
              </a:rPr>
              <a:t>, </a:t>
            </a:r>
            <a:r>
              <a:rPr lang="uk-UA" dirty="0" err="1" smtClean="0">
                <a:solidFill>
                  <a:schemeClr val="bg1"/>
                </a:solidFill>
              </a:rPr>
              <a:t>Гайавато</a:t>
            </a:r>
            <a:r>
              <a:rPr lang="uk-UA" dirty="0" smtClean="0">
                <a:solidFill>
                  <a:schemeClr val="bg1"/>
                </a:solidFill>
              </a:rPr>
              <a:t>! —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Крикнув голосно нарешті. —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Ти мене безсилий вбити!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Смерть безсмертного не займе!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 хотів лише дізнатись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Про твою відвагу — силу,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ти вартий нагороди.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7719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85728"/>
            <a:ext cx="4495800" cy="6286544"/>
          </a:xfrm>
        </p:spPr>
        <p:txBody>
          <a:bodyPr>
            <a:normAutofit fontScale="85000" lnSpcReduction="2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Що </a:t>
            </a:r>
            <a:r>
              <a:rPr lang="uk-UA" dirty="0" err="1" smtClean="0">
                <a:solidFill>
                  <a:srgbClr val="C00000"/>
                </a:solidFill>
              </a:rPr>
              <a:t>пообіців</a:t>
            </a:r>
            <a:r>
              <a:rPr lang="uk-UA" dirty="0" smtClean="0">
                <a:solidFill>
                  <a:srgbClr val="C00000"/>
                </a:solidFill>
              </a:rPr>
              <a:t> батько </a:t>
            </a:r>
            <a:r>
              <a:rPr lang="uk-UA" dirty="0" err="1" smtClean="0">
                <a:solidFill>
                  <a:srgbClr val="C00000"/>
                </a:solidFill>
              </a:rPr>
              <a:t>Гайаваті</a:t>
            </a:r>
            <a:r>
              <a:rPr lang="uk-UA" dirty="0" smtClean="0">
                <a:solidFill>
                  <a:srgbClr val="C00000"/>
                </a:solidFill>
              </a:rPr>
              <a:t>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Повернись в свою країну,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До свого вернись народу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живи, працюй з народом!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Ти річки розчистить мусиш,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Обробити йому землю,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Вбити всіх страховищ диких,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Вбити всіх гадюк — </a:t>
            </a:r>
            <a:r>
              <a:rPr lang="uk-UA" dirty="0" err="1" smtClean="0">
                <a:solidFill>
                  <a:schemeClr val="bg1"/>
                </a:solidFill>
              </a:rPr>
              <a:t>Кінебік</a:t>
            </a:r>
            <a:r>
              <a:rPr lang="uk-UA" dirty="0" smtClean="0">
                <a:solidFill>
                  <a:schemeClr val="bg1"/>
                </a:solidFill>
              </a:rPr>
              <a:t>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Як убив я </a:t>
            </a:r>
            <a:r>
              <a:rPr lang="uk-UA" dirty="0" err="1" smtClean="0">
                <a:solidFill>
                  <a:schemeClr val="bg1"/>
                </a:solidFill>
              </a:rPr>
              <a:t>Міше-Мокву</a:t>
            </a:r>
            <a:r>
              <a:rPr lang="uk-UA" dirty="0" smtClean="0">
                <a:solidFill>
                  <a:schemeClr val="bg1"/>
                </a:solidFill>
              </a:rPr>
              <a:t>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Велетенського Ведмедя.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А коли твій час настане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засяють над тобою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Очі </a:t>
            </a:r>
            <a:r>
              <a:rPr lang="uk-UA" dirty="0" err="1" smtClean="0">
                <a:solidFill>
                  <a:schemeClr val="bg1"/>
                </a:solidFill>
              </a:rPr>
              <a:t>Погока</a:t>
            </a:r>
            <a:r>
              <a:rPr lang="uk-UA" dirty="0" smtClean="0">
                <a:solidFill>
                  <a:schemeClr val="bg1"/>
                </a:solidFill>
              </a:rPr>
              <a:t> із ночі,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Поділю з тобою царство,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царем тоді ти станеш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Над </a:t>
            </a:r>
            <a:r>
              <a:rPr lang="uk-UA" dirty="0" err="1" smtClean="0">
                <a:solidFill>
                  <a:schemeClr val="bg1"/>
                </a:solidFill>
              </a:rPr>
              <a:t>Ківайдіном</a:t>
            </a:r>
            <a:r>
              <a:rPr lang="uk-UA" dirty="0" smtClean="0">
                <a:solidFill>
                  <a:schemeClr val="bg1"/>
                </a:solidFill>
              </a:rPr>
              <a:t> навіки».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 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uk-UA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785794"/>
            <a:ext cx="2928943" cy="5057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4929222" cy="6286544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На бій з яким ворогом посилає </a:t>
            </a:r>
            <a:r>
              <a:rPr lang="uk-UA" dirty="0" err="1" smtClean="0">
                <a:solidFill>
                  <a:srgbClr val="C00000"/>
                </a:solidFill>
              </a:rPr>
              <a:t>Нокоміс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err="1" smtClean="0">
                <a:solidFill>
                  <a:srgbClr val="C00000"/>
                </a:solidFill>
              </a:rPr>
              <a:t>Гайавату</a:t>
            </a:r>
            <a:r>
              <a:rPr lang="uk-UA" dirty="0" smtClean="0"/>
              <a:t>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«Там живе Ворожбит лютий,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Меджісогвон</a:t>
            </a:r>
            <a:r>
              <a:rPr lang="uk-UA" dirty="0" smtClean="0">
                <a:solidFill>
                  <a:schemeClr val="bg1"/>
                </a:solidFill>
              </a:rPr>
              <a:t> — Дух Багатства,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Той, кого Пером Перлистим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Називають всі народи.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Се ворожий </a:t>
            </a:r>
            <a:r>
              <a:rPr lang="uk-UA" dirty="0" err="1" smtClean="0">
                <a:solidFill>
                  <a:schemeClr val="bg1"/>
                </a:solidFill>
              </a:rPr>
              <a:t>Меджісогвон</a:t>
            </a:r>
            <a:endParaRPr lang="uk-UA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Посилає нам хвороби,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Посилає лихоманки,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Білим дихає туманом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смертельним паруванням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Трясовин гнилих і вогких.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 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 Лук візьми свій, </a:t>
            </a:r>
            <a:r>
              <a:rPr lang="uk-UA" dirty="0" err="1" smtClean="0">
                <a:solidFill>
                  <a:schemeClr val="bg1"/>
                </a:solidFill>
              </a:rPr>
              <a:t>Гайавато</a:t>
            </a:r>
            <a:r>
              <a:rPr lang="uk-UA" dirty="0" smtClean="0">
                <a:solidFill>
                  <a:schemeClr val="bg1"/>
                </a:solidFill>
              </a:rPr>
              <a:t>!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Гострих стріл візьми з собою.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березову пірогу...</a:t>
            </a:r>
          </a:p>
          <a:p>
            <a:pPr>
              <a:buNone/>
            </a:pPr>
            <a:endParaRPr lang="uk-UA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89505" y="428604"/>
            <a:ext cx="4485691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85728"/>
            <a:ext cx="4495800" cy="6286544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Як вдалось </a:t>
            </a:r>
            <a:r>
              <a:rPr lang="uk-UA" dirty="0" err="1" smtClean="0">
                <a:solidFill>
                  <a:srgbClr val="C00000"/>
                </a:solidFill>
              </a:rPr>
              <a:t>Гайаваті</a:t>
            </a:r>
            <a:r>
              <a:rPr lang="uk-UA" dirty="0" smtClean="0">
                <a:solidFill>
                  <a:srgbClr val="C00000"/>
                </a:solidFill>
              </a:rPr>
              <a:t> перемогти ворога?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Коли враз зелений дятел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Закричав до </a:t>
            </a:r>
            <a:r>
              <a:rPr lang="uk-UA" dirty="0" err="1" smtClean="0">
                <a:solidFill>
                  <a:schemeClr val="bg1"/>
                </a:solidFill>
              </a:rPr>
              <a:t>Гайавати</a:t>
            </a:r>
            <a:r>
              <a:rPr lang="uk-UA" dirty="0" smtClean="0">
                <a:solidFill>
                  <a:schemeClr val="bg1"/>
                </a:solidFill>
              </a:rPr>
              <a:t>: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«Цілься в тім'я, </a:t>
            </a:r>
            <a:r>
              <a:rPr lang="uk-UA" dirty="0" err="1" smtClean="0">
                <a:solidFill>
                  <a:schemeClr val="bg1"/>
                </a:solidFill>
              </a:rPr>
              <a:t>Гайавато</a:t>
            </a:r>
            <a:r>
              <a:rPr lang="uk-UA" dirty="0" smtClean="0">
                <a:solidFill>
                  <a:schemeClr val="bg1"/>
                </a:solidFill>
              </a:rPr>
              <a:t>!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Просто в тім'я вдар стрілою,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 корінь довгих кіс удар ти,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Тільки там стріла застряне».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 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5220" y="571480"/>
            <a:ext cx="4015411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4281518" cy="6286544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підтятий, непритомно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Впав могутній </a:t>
            </a:r>
            <a:r>
              <a:rPr lang="uk-UA" dirty="0" err="1" smtClean="0">
                <a:solidFill>
                  <a:schemeClr val="bg1"/>
                </a:solidFill>
              </a:rPr>
              <a:t>Меджісогвон</a:t>
            </a:r>
            <a:endParaRPr lang="uk-UA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не встав уже ніколи.</a:t>
            </a:r>
          </a:p>
          <a:p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214422"/>
            <a:ext cx="4090992" cy="5424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428660" y="285728"/>
            <a:ext cx="4924460" cy="6286544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Що зміг зробити для свого народу </a:t>
            </a:r>
            <a:r>
              <a:rPr lang="uk-UA" dirty="0" err="1" smtClean="0">
                <a:solidFill>
                  <a:srgbClr val="C00000"/>
                </a:solidFill>
              </a:rPr>
              <a:t>Гайавата</a:t>
            </a:r>
            <a:r>
              <a:rPr lang="uk-UA" dirty="0" smtClean="0">
                <a:solidFill>
                  <a:srgbClr val="C00000"/>
                </a:solidFill>
              </a:rPr>
              <a:t>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	Він звертається до </a:t>
            </a:r>
            <a:r>
              <a:rPr lang="uk-UA" dirty="0" err="1" smtClean="0">
                <a:solidFill>
                  <a:schemeClr val="bg1"/>
                </a:solidFill>
              </a:rPr>
              <a:t>Гітчі</a:t>
            </a:r>
            <a:r>
              <a:rPr lang="uk-UA" dirty="0" smtClean="0">
                <a:solidFill>
                  <a:schemeClr val="bg1"/>
                </a:solidFill>
              </a:rPr>
              <a:t> </a:t>
            </a:r>
            <a:r>
              <a:rPr lang="uk-UA" dirty="0" err="1" smtClean="0">
                <a:solidFill>
                  <a:schemeClr val="bg1"/>
                </a:solidFill>
              </a:rPr>
              <a:t>Маніто</a:t>
            </a:r>
            <a:r>
              <a:rPr lang="uk-UA" dirty="0" smtClean="0">
                <a:solidFill>
                  <a:schemeClr val="bg1"/>
                </a:solidFill>
              </a:rPr>
              <a:t> з молитвами про благо й щастя всіх племен і народів, і як би у відповідь у його вігвама з’являється юнак </a:t>
            </a:r>
            <a:r>
              <a:rPr lang="uk-UA" dirty="0" err="1" smtClean="0">
                <a:solidFill>
                  <a:schemeClr val="bg1"/>
                </a:solidFill>
              </a:rPr>
              <a:t>Мондамин</a:t>
            </a:r>
            <a:r>
              <a:rPr lang="uk-UA" dirty="0" smtClean="0">
                <a:solidFill>
                  <a:schemeClr val="bg1"/>
                </a:solidFill>
              </a:rPr>
              <a:t>, із золотавими кучерями й у зелено-жовтих шатах. Три дні </a:t>
            </a:r>
            <a:r>
              <a:rPr lang="uk-UA" dirty="0" err="1" smtClean="0">
                <a:solidFill>
                  <a:schemeClr val="bg1"/>
                </a:solidFill>
              </a:rPr>
              <a:t>Гайавата</a:t>
            </a:r>
            <a:r>
              <a:rPr lang="uk-UA" dirty="0" smtClean="0">
                <a:solidFill>
                  <a:schemeClr val="bg1"/>
                </a:solidFill>
              </a:rPr>
              <a:t> бореться з посланцем Владики Життя. На третій день він перемагає </a:t>
            </a:r>
            <a:r>
              <a:rPr lang="uk-UA" dirty="0" err="1" smtClean="0">
                <a:solidFill>
                  <a:schemeClr val="bg1"/>
                </a:solidFill>
              </a:rPr>
              <a:t>Мондамина</a:t>
            </a:r>
            <a:r>
              <a:rPr lang="uk-UA" dirty="0" smtClean="0">
                <a:solidFill>
                  <a:schemeClr val="bg1"/>
                </a:solidFill>
              </a:rPr>
              <a:t>, ховає його й потім не перестає відвідувати його могилу. Над могилою один за іншим виростають зелені стебла, це інше втілення </a:t>
            </a:r>
            <a:r>
              <a:rPr lang="uk-UA" dirty="0" err="1" smtClean="0">
                <a:solidFill>
                  <a:schemeClr val="bg1"/>
                </a:solidFill>
              </a:rPr>
              <a:t>Мондамина</a:t>
            </a:r>
            <a:r>
              <a:rPr lang="uk-UA" dirty="0" smtClean="0">
                <a:solidFill>
                  <a:schemeClr val="bg1"/>
                </a:solidFill>
              </a:rPr>
              <a:t> – кукурудза, їжа, послана людям </a:t>
            </a:r>
            <a:r>
              <a:rPr lang="uk-UA" dirty="0" err="1" smtClean="0">
                <a:solidFill>
                  <a:schemeClr val="bg1"/>
                </a:solidFill>
              </a:rPr>
              <a:t>Гітчі</a:t>
            </a:r>
            <a:r>
              <a:rPr lang="uk-UA" dirty="0" smtClean="0">
                <a:solidFill>
                  <a:schemeClr val="bg1"/>
                </a:solidFill>
              </a:rPr>
              <a:t> </a:t>
            </a:r>
            <a:r>
              <a:rPr lang="uk-UA" dirty="0" err="1" smtClean="0">
                <a:solidFill>
                  <a:schemeClr val="bg1"/>
                </a:solidFill>
              </a:rPr>
              <a:t>Маніто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</a:p>
          <a:p>
            <a:pPr>
              <a:buNone/>
            </a:pPr>
            <a:endParaRPr lang="uk-UA" dirty="0" smtClean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39648" y="714356"/>
            <a:ext cx="4324305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4281518" cy="6286544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Що зміг зробити для свого народу </a:t>
            </a:r>
            <a:r>
              <a:rPr lang="uk-UA" dirty="0" err="1" smtClean="0">
                <a:solidFill>
                  <a:srgbClr val="C00000"/>
                </a:solidFill>
              </a:rPr>
              <a:t>Гайавата</a:t>
            </a:r>
            <a:r>
              <a:rPr lang="uk-UA" dirty="0" smtClean="0">
                <a:solidFill>
                  <a:srgbClr val="C00000"/>
                </a:solidFill>
              </a:rPr>
              <a:t>?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Гайавата</a:t>
            </a:r>
            <a:r>
              <a:rPr lang="uk-UA" dirty="0" smtClean="0">
                <a:solidFill>
                  <a:schemeClr val="bg1"/>
                </a:solidFill>
              </a:rPr>
              <a:t> придумує письмена, «щоб прийдешнім поколінням  Було можна розрізняти їх».</a:t>
            </a:r>
          </a:p>
          <a:p>
            <a:endParaRPr lang="uk-UA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85728"/>
            <a:ext cx="4499307" cy="6148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4281518" cy="6286544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В сусідньому племені </a:t>
            </a:r>
            <a:r>
              <a:rPr lang="uk-UA" dirty="0" err="1" smtClean="0">
                <a:solidFill>
                  <a:srgbClr val="C00000"/>
                </a:solidFill>
              </a:rPr>
              <a:t>Гайявата</a:t>
            </a:r>
            <a:r>
              <a:rPr lang="uk-UA" dirty="0" smtClean="0">
                <a:solidFill>
                  <a:srgbClr val="C00000"/>
                </a:solidFill>
              </a:rPr>
              <a:t> знайшов собі дружину. Пригадайте її ім'я.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Батько в </a:t>
            </a:r>
            <a:r>
              <a:rPr lang="uk-UA" dirty="0" err="1" smtClean="0">
                <a:solidFill>
                  <a:schemeClr val="bg1"/>
                </a:solidFill>
              </a:rPr>
              <a:t>шану</a:t>
            </a:r>
            <a:r>
              <a:rPr lang="uk-UA" dirty="0" smtClean="0">
                <a:solidFill>
                  <a:schemeClr val="bg1"/>
                </a:solidFill>
              </a:rPr>
              <a:t> водоспадів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Дав ім'я їй — </a:t>
            </a:r>
            <a:r>
              <a:rPr lang="uk-UA" dirty="0" err="1" smtClean="0">
                <a:solidFill>
                  <a:schemeClr val="bg1"/>
                </a:solidFill>
              </a:rPr>
              <a:t>Міннегага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</a:p>
          <a:p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642918"/>
            <a:ext cx="4306508" cy="589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642917"/>
            <a:ext cx="4243395" cy="611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Генрі Лонгфелло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285860"/>
            <a:ext cx="6000760" cy="5572140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Лонгфелло Генрі </a:t>
            </a:r>
            <a:r>
              <a:rPr lang="uk-UA" dirty="0" err="1" smtClean="0">
                <a:solidFill>
                  <a:schemeClr val="bg1"/>
                </a:solidFill>
              </a:rPr>
              <a:t>Водсворт</a:t>
            </a:r>
            <a:r>
              <a:rPr lang="uk-UA" dirty="0" smtClean="0">
                <a:solidFill>
                  <a:schemeClr val="bg1"/>
                </a:solidFill>
              </a:rPr>
              <a:t> (27.02.1807, </a:t>
            </a:r>
            <a:r>
              <a:rPr lang="uk-UA" dirty="0" err="1" smtClean="0">
                <a:solidFill>
                  <a:schemeClr val="bg1"/>
                </a:solidFill>
              </a:rPr>
              <a:t>Портленд</a:t>
            </a:r>
            <a:r>
              <a:rPr lang="uk-UA" dirty="0" smtClean="0">
                <a:solidFill>
                  <a:schemeClr val="bg1"/>
                </a:solidFill>
              </a:rPr>
              <a:t> - 24.03.1882, Кембридж, </a:t>
            </a:r>
            <a:r>
              <a:rPr lang="uk-UA" dirty="0" err="1" smtClean="0">
                <a:solidFill>
                  <a:schemeClr val="bg1"/>
                </a:solidFill>
              </a:rPr>
              <a:t>Массачусетс</a:t>
            </a:r>
            <a:r>
              <a:rPr lang="uk-UA" dirty="0" smtClean="0">
                <a:solidFill>
                  <a:schemeClr val="bg1"/>
                </a:solidFill>
              </a:rPr>
              <a:t>) — американський поет.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    Творчість Лонгфелло пов'язана з пізнім етапом розвитку романтизму в літературі США. Він відомий як творець знаменитої «Пісні про </a:t>
            </a:r>
            <a:r>
              <a:rPr lang="uk-UA" dirty="0" err="1" smtClean="0">
                <a:solidFill>
                  <a:schemeClr val="bg1"/>
                </a:solidFill>
              </a:rPr>
              <a:t>Гайавату</a:t>
            </a:r>
            <a:r>
              <a:rPr lang="uk-UA" dirty="0" smtClean="0">
                <a:solidFill>
                  <a:schemeClr val="bg1"/>
                </a:solidFill>
              </a:rPr>
              <a:t>» (1855), в якій оспіваний легендарний герой північноамериканських індіанців, а також як автор «Пісень про рабство» (1842), які пролунали протестом проти становища негрів у Сполучених Штатах.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6643702" y="1428736"/>
            <a:ext cx="212455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4281518" cy="6286544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Про яких дивних гостей розповідає </a:t>
            </a:r>
            <a:r>
              <a:rPr lang="uk-UA" dirty="0" err="1" smtClean="0">
                <a:solidFill>
                  <a:srgbClr val="C00000"/>
                </a:solidFill>
              </a:rPr>
              <a:t>Гайавата</a:t>
            </a:r>
            <a:r>
              <a:rPr lang="uk-UA" dirty="0" smtClean="0">
                <a:solidFill>
                  <a:srgbClr val="C00000"/>
                </a:solidFill>
              </a:rPr>
              <a:t>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Бачив я видіння дивне,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Бачив я крилатий човен,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Бачив я колись чужинців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Блідолицих, бородатих,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Із країн далеких Сходу,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Царства </a:t>
            </a:r>
            <a:r>
              <a:rPr lang="uk-UA" dirty="0" err="1" smtClean="0">
                <a:solidFill>
                  <a:schemeClr val="bg1"/>
                </a:solidFill>
              </a:rPr>
              <a:t>Засвіту</a:t>
            </a:r>
            <a:r>
              <a:rPr lang="uk-UA" dirty="0" smtClean="0">
                <a:solidFill>
                  <a:schemeClr val="bg1"/>
                </a:solidFill>
              </a:rPr>
              <a:t> ясного.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Бачив я велике військо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Невідомих нам народів.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85728"/>
            <a:ext cx="4650872" cy="636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4929222" cy="6286544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Для чого прийшли дивні чужинці?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напутник блідолицих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Одповів їм, що прийшов він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Розказати всім народам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Про святу Марію-Діву,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Про її Ісуса-Сина,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Розказати, як в дні минулі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Він прийшов на землю з неба,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Як Він жив, навчав, молився,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Як народ, проклятий Богом,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На хресті розп'яв Ісуса,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Як Він знов воскрес із мертвих,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Знов ходив з учениками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 І з землі ввійшов у небо.</a:t>
            </a:r>
          </a:p>
          <a:p>
            <a:pPr>
              <a:buNone/>
            </a:pP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uk-UA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5728"/>
            <a:ext cx="4090995" cy="619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4281518" cy="6286544"/>
          </a:xfrm>
        </p:spPr>
        <p:txBody>
          <a:bodyPr>
            <a:normAutofit fontScale="925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Що заповів </a:t>
            </a:r>
            <a:r>
              <a:rPr lang="uk-UA" dirty="0" err="1" smtClean="0">
                <a:solidFill>
                  <a:srgbClr val="C00000"/>
                </a:solidFill>
              </a:rPr>
              <a:t>одноплемінцям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err="1" smtClean="0">
                <a:solidFill>
                  <a:srgbClr val="C00000"/>
                </a:solidFill>
              </a:rPr>
              <a:t>Гайавата</a:t>
            </a:r>
            <a:r>
              <a:rPr lang="uk-UA" dirty="0" smtClean="0"/>
              <a:t>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«Я іду, о мій народе!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 відходжу в край далекий,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багато зим і весен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Прийде знов і знову зникне,—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А тебе я не угледжу.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Та своїх гостей — чужинців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Залишив я у вігвамі.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Ви їх слухайтесь, о друзі,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Слову мудрості навчайтесь,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Бо послав їх в нашу землю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Гітчі-Маніто</a:t>
            </a:r>
            <a:r>
              <a:rPr lang="uk-UA" dirty="0" smtClean="0">
                <a:solidFill>
                  <a:schemeClr val="bg1"/>
                </a:solidFill>
              </a:rPr>
              <a:t> Могутній».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uk-UA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9100" y="0"/>
            <a:ext cx="49149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3538" y="1714488"/>
            <a:ext cx="350046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/>
          <a:lstStyle/>
          <a:p>
            <a:r>
              <a:rPr lang="uk-UA" dirty="0" smtClean="0"/>
              <a:t>Питання для перевірки знань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857232"/>
            <a:ext cx="8929718" cy="6000768"/>
          </a:xfrm>
        </p:spPr>
        <p:txBody>
          <a:bodyPr>
            <a:normAutofit lnSpcReduction="10000"/>
          </a:bodyPr>
          <a:lstStyle/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Про що просить свої народи </a:t>
            </a:r>
            <a:r>
              <a:rPr lang="uk-UA" dirty="0" err="1" smtClean="0">
                <a:solidFill>
                  <a:schemeClr val="bg1"/>
                </a:solidFill>
              </a:rPr>
              <a:t>Гітчі-Маніто</a:t>
            </a:r>
            <a:r>
              <a:rPr lang="uk-UA" dirty="0" smtClean="0">
                <a:solidFill>
                  <a:schemeClr val="bg1"/>
                </a:solidFill>
              </a:rPr>
              <a:t>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Що використали різні племена для укладення миру?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Хто був батьком </a:t>
            </a:r>
            <a:r>
              <a:rPr lang="uk-UA" dirty="0" err="1" smtClean="0">
                <a:solidFill>
                  <a:schemeClr val="bg1"/>
                </a:solidFill>
              </a:rPr>
              <a:t>Гайавати</a:t>
            </a:r>
            <a:r>
              <a:rPr lang="uk-UA" dirty="0" smtClean="0">
                <a:solidFill>
                  <a:schemeClr val="bg1"/>
                </a:solidFill>
              </a:rPr>
              <a:t>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За що </a:t>
            </a:r>
            <a:r>
              <a:rPr lang="uk-UA" dirty="0" err="1" smtClean="0">
                <a:solidFill>
                  <a:schemeClr val="bg1"/>
                </a:solidFill>
              </a:rPr>
              <a:t>Гайавата</a:t>
            </a:r>
            <a:r>
              <a:rPr lang="uk-UA" dirty="0" smtClean="0">
                <a:solidFill>
                  <a:schemeClr val="bg1"/>
                </a:solidFill>
              </a:rPr>
              <a:t> злиться на батька?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Чому </a:t>
            </a:r>
            <a:r>
              <a:rPr lang="uk-UA" dirty="0" err="1" smtClean="0">
                <a:solidFill>
                  <a:schemeClr val="bg1"/>
                </a:solidFill>
              </a:rPr>
              <a:t>Гайавата</a:t>
            </a:r>
            <a:r>
              <a:rPr lang="uk-UA" dirty="0" smtClean="0">
                <a:solidFill>
                  <a:schemeClr val="bg1"/>
                </a:solidFill>
              </a:rPr>
              <a:t> не зміг перемогти батька?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З яким ворогом доводиться боротись </a:t>
            </a:r>
            <a:r>
              <a:rPr lang="uk-UA" dirty="0" err="1" smtClean="0">
                <a:solidFill>
                  <a:schemeClr val="bg1"/>
                </a:solidFill>
              </a:rPr>
              <a:t>Гайаваті</a:t>
            </a:r>
            <a:r>
              <a:rPr lang="uk-UA" dirty="0" smtClean="0">
                <a:solidFill>
                  <a:schemeClr val="bg1"/>
                </a:solidFill>
              </a:rPr>
              <a:t> на вимогу </a:t>
            </a:r>
            <a:r>
              <a:rPr lang="uk-UA" dirty="0" err="1" smtClean="0">
                <a:solidFill>
                  <a:schemeClr val="bg1"/>
                </a:solidFill>
              </a:rPr>
              <a:t>Накоміс</a:t>
            </a:r>
            <a:r>
              <a:rPr lang="uk-UA" dirty="0" smtClean="0">
                <a:solidFill>
                  <a:schemeClr val="bg1"/>
                </a:solidFill>
              </a:rPr>
              <a:t>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Хто став дружиною </a:t>
            </a:r>
            <a:r>
              <a:rPr lang="uk-UA" dirty="0" err="1" smtClean="0">
                <a:solidFill>
                  <a:schemeClr val="bg1"/>
                </a:solidFill>
              </a:rPr>
              <a:t>Гайавати</a:t>
            </a:r>
            <a:r>
              <a:rPr lang="uk-UA" dirty="0" smtClean="0">
                <a:solidFill>
                  <a:schemeClr val="bg1"/>
                </a:solidFill>
              </a:rPr>
              <a:t>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Як у індіанців з'явилась кукурудза?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Який корисний для всіх винахід зробив </a:t>
            </a:r>
            <a:r>
              <a:rPr lang="uk-UA" dirty="0" err="1" smtClean="0">
                <a:solidFill>
                  <a:schemeClr val="bg1"/>
                </a:solidFill>
              </a:rPr>
              <a:t>Гайавата</a:t>
            </a:r>
            <a:r>
              <a:rPr lang="uk-UA" dirty="0" smtClean="0">
                <a:solidFill>
                  <a:schemeClr val="bg1"/>
                </a:solidFill>
              </a:rPr>
              <a:t>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Для чого в Америці з'явились білі люди?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Як </a:t>
            </a:r>
            <a:r>
              <a:rPr lang="uk-UA" dirty="0" err="1" smtClean="0">
                <a:solidFill>
                  <a:schemeClr val="bg1"/>
                </a:solidFill>
              </a:rPr>
              <a:t>Гайавата</a:t>
            </a:r>
            <a:r>
              <a:rPr lang="uk-UA" dirty="0" smtClean="0">
                <a:solidFill>
                  <a:schemeClr val="bg1"/>
                </a:solidFill>
              </a:rPr>
              <a:t> пропонує до них ставитись?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Хто з персонажів викликає твій осуд? Чим?</a:t>
            </a: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endParaRPr lang="uk-UA" dirty="0" smtClean="0">
              <a:solidFill>
                <a:schemeClr val="bg1"/>
              </a:solidFill>
            </a:endParaRP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endParaRPr lang="uk-UA" dirty="0" smtClean="0">
              <a:solidFill>
                <a:schemeClr val="bg1"/>
              </a:solidFill>
            </a:endParaRP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endParaRPr lang="uk-UA" dirty="0" smtClean="0">
              <a:solidFill>
                <a:schemeClr val="bg1"/>
              </a:solidFill>
            </a:endParaRP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endParaRPr lang="uk-UA" dirty="0" smtClean="0">
              <a:solidFill>
                <a:schemeClr val="bg1"/>
              </a:solidFill>
            </a:endParaRP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endParaRPr lang="uk-UA" dirty="0" smtClean="0">
              <a:solidFill>
                <a:schemeClr val="bg1"/>
              </a:solidFill>
            </a:endParaRP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endParaRPr lang="uk-UA" dirty="0" smtClean="0">
              <a:solidFill>
                <a:schemeClr val="bg1"/>
              </a:solidFill>
            </a:endParaRPr>
          </a:p>
          <a:p>
            <a:pPr marL="651510" indent="-514350">
              <a:buClr>
                <a:srgbClr val="C00000"/>
              </a:buClr>
              <a:buFont typeface="+mj-lt"/>
              <a:buAutoNum type="arabicPeriod"/>
            </a:pPr>
            <a:endParaRPr lang="uk-U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Чого вчить </a:t>
            </a:r>
            <a:r>
              <a:rPr lang="uk-UA" dirty="0" err="1" smtClean="0"/>
              <a:t>“Пісня</a:t>
            </a:r>
            <a:r>
              <a:rPr lang="uk-UA" dirty="0" smtClean="0"/>
              <a:t> про </a:t>
            </a:r>
            <a:r>
              <a:rPr lang="uk-UA" dirty="0" err="1" smtClean="0"/>
              <a:t>Гайавату”</a:t>
            </a:r>
            <a:r>
              <a:rPr lang="uk-UA" dirty="0" smtClean="0"/>
              <a:t>?</a:t>
            </a: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4757742" cy="4709160"/>
          </a:xfrm>
        </p:spPr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Треба жити в мирі з сусідами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Ідея національного єднання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Кожен має зробити для свого народу якомога більше, вірно служити своїй Батьківщині </a:t>
            </a:r>
          </a:p>
          <a:p>
            <a:pPr marL="651510" indent="-514350">
              <a:buFont typeface="+mj-lt"/>
              <a:buAutoNum type="arabicPeriod"/>
            </a:pPr>
            <a:endParaRPr lang="uk-UA" dirty="0" smtClean="0">
              <a:solidFill>
                <a:schemeClr val="bg1"/>
              </a:solidFill>
            </a:endParaRPr>
          </a:p>
          <a:p>
            <a:pPr marL="651510" indent="-514350">
              <a:buNone/>
            </a:pPr>
            <a:r>
              <a:rPr lang="uk-UA" dirty="0" smtClean="0">
                <a:solidFill>
                  <a:srgbClr val="C00000"/>
                </a:solidFill>
              </a:rPr>
              <a:t>Чи є тут щось актуальне?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0714" y="1500174"/>
            <a:ext cx="332328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Охарактеризуйте </a:t>
            </a:r>
            <a:r>
              <a:rPr lang="uk-UA" dirty="0" err="1" smtClean="0"/>
              <a:t>Гайавату</a:t>
            </a: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Сміливий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Безрозсудний (в молодості)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Поміркований (в зрілому віці)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Люблячий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Винахідливий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Вірний син свого народу, національний герой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Толерантний </a:t>
            </a:r>
          </a:p>
          <a:p>
            <a:pPr marL="651510" indent="-514350">
              <a:buFont typeface="+mj-lt"/>
              <a:buAutoNum type="arabicPeriod"/>
            </a:pPr>
            <a:endParaRPr lang="uk-UA" dirty="0" smtClean="0"/>
          </a:p>
          <a:p>
            <a:pPr marL="651510" indent="-514350">
              <a:buFont typeface="+mj-lt"/>
              <a:buAutoNum type="arabicPeriod"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Творче завдання</a:t>
            </a: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Намалюй </a:t>
            </a:r>
            <a:r>
              <a:rPr lang="uk-UA" dirty="0" err="1" smtClean="0">
                <a:solidFill>
                  <a:schemeClr val="bg1"/>
                </a:solidFill>
              </a:rPr>
              <a:t>Гайвату</a:t>
            </a:r>
            <a:endParaRPr lang="uk-UA" dirty="0" smtClean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Візьми інтерв'ю у </a:t>
            </a:r>
            <a:r>
              <a:rPr lang="uk-UA" dirty="0" err="1" smtClean="0">
                <a:solidFill>
                  <a:schemeClr val="bg1"/>
                </a:solidFill>
              </a:rPr>
              <a:t>Гайавати</a:t>
            </a:r>
            <a:endParaRPr lang="uk-UA" dirty="0" smtClean="0">
              <a:solidFill>
                <a:schemeClr val="bg1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 Уяви, що ти зустрівся з </a:t>
            </a:r>
            <a:r>
              <a:rPr lang="uk-UA" dirty="0" err="1" smtClean="0">
                <a:solidFill>
                  <a:schemeClr val="bg1"/>
                </a:solidFill>
              </a:rPr>
              <a:t>Гітчі-Маніто</a:t>
            </a:r>
            <a:r>
              <a:rPr lang="uk-UA" dirty="0" smtClean="0">
                <a:solidFill>
                  <a:schemeClr val="bg1"/>
                </a:solidFill>
              </a:rPr>
              <a:t>. Які поради міг би дати Володар Життя нам?</a:t>
            </a:r>
          </a:p>
          <a:p>
            <a:endParaRPr lang="uk-U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Творчі завдання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	Уявіть, що ви – Генрі Лонгфелло і на вас чекає зустріч із сучасними школярами. Поясніть їм смисл та походження фразеологізму </a:t>
            </a:r>
            <a:r>
              <a:rPr lang="uk-UA" dirty="0" err="1" smtClean="0">
                <a:solidFill>
                  <a:schemeClr val="bg1"/>
                </a:solidFill>
              </a:rPr>
              <a:t>“люлька</a:t>
            </a:r>
            <a:r>
              <a:rPr lang="uk-UA" dirty="0" smtClean="0">
                <a:solidFill>
                  <a:schemeClr val="bg1"/>
                </a:solidFill>
              </a:rPr>
              <a:t> </a:t>
            </a:r>
            <a:r>
              <a:rPr lang="uk-UA" dirty="0" err="1" smtClean="0">
                <a:solidFill>
                  <a:schemeClr val="bg1"/>
                </a:solidFill>
              </a:rPr>
              <a:t>Згоди”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428735"/>
            <a:ext cx="4062415" cy="50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Творчі завдання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	Уявіть, що вам треба провести заочну екскурсію про північноамериканських індіанців, спираючись на поему Генрі Лонгфелло «Пісня про </a:t>
            </a:r>
            <a:r>
              <a:rPr lang="uk-UA" dirty="0" err="1" smtClean="0">
                <a:solidFill>
                  <a:schemeClr val="bg1"/>
                </a:solidFill>
              </a:rPr>
              <a:t>Гайавату</a:t>
            </a:r>
            <a:r>
              <a:rPr lang="uk-UA" dirty="0" smtClean="0">
                <a:solidFill>
                  <a:schemeClr val="bg1"/>
                </a:solidFill>
              </a:rPr>
              <a:t>». Якою буде ваша розповідь? Відтворіть її у класі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83939" y="2428868"/>
            <a:ext cx="4584945" cy="285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Володар Життя – </a:t>
            </a:r>
            <a:r>
              <a:rPr lang="uk-UA" dirty="0" err="1" smtClean="0"/>
              <a:t>Гітчі-Маніто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4281518" cy="4525963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На початку поеми </a:t>
            </a:r>
            <a:r>
              <a:rPr lang="uk-UA" dirty="0" err="1" smtClean="0">
                <a:solidFill>
                  <a:srgbClr val="C00000"/>
                </a:solidFill>
              </a:rPr>
              <a:t>Гітчі-Маніто</a:t>
            </a:r>
            <a:r>
              <a:rPr lang="uk-UA" dirty="0" smtClean="0">
                <a:solidFill>
                  <a:srgbClr val="C00000"/>
                </a:solidFill>
              </a:rPr>
              <a:t> скликає своїх дітей – представників різних племен . Для чого?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Він занепокоєний, що племена воюють між собою</a:t>
            </a:r>
          </a:p>
          <a:p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28857" y="1571612"/>
            <a:ext cx="3964809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0"/>
            <a:ext cx="4038600" cy="6858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По річках, лугах збігались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збиралися народи: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Йшли </a:t>
            </a:r>
            <a:r>
              <a:rPr lang="uk-UA" dirty="0" err="1" smtClean="0">
                <a:solidFill>
                  <a:schemeClr val="bg1"/>
                </a:solidFill>
              </a:rPr>
              <a:t>Чоктоси</a:t>
            </a:r>
            <a:r>
              <a:rPr lang="uk-UA" dirty="0" smtClean="0">
                <a:solidFill>
                  <a:schemeClr val="bg1"/>
                </a:solidFill>
              </a:rPr>
              <a:t> і Команчі,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Йшли </a:t>
            </a:r>
            <a:r>
              <a:rPr lang="uk-UA" dirty="0" err="1" smtClean="0">
                <a:solidFill>
                  <a:schemeClr val="bg1"/>
                </a:solidFill>
              </a:rPr>
              <a:t>Гурони</a:t>
            </a:r>
            <a:r>
              <a:rPr lang="uk-UA" dirty="0" smtClean="0">
                <a:solidFill>
                  <a:schemeClr val="bg1"/>
                </a:solidFill>
              </a:rPr>
              <a:t> і </a:t>
            </a:r>
            <a:r>
              <a:rPr lang="uk-UA" dirty="0" err="1" smtClean="0">
                <a:solidFill>
                  <a:schemeClr val="bg1"/>
                </a:solidFill>
              </a:rPr>
              <a:t>Мендени</a:t>
            </a:r>
            <a:r>
              <a:rPr lang="uk-UA" dirty="0" smtClean="0">
                <a:solidFill>
                  <a:schemeClr val="bg1"/>
                </a:solidFill>
              </a:rPr>
              <a:t>, 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Делавери</a:t>
            </a:r>
            <a:r>
              <a:rPr lang="uk-UA" dirty="0" smtClean="0">
                <a:solidFill>
                  <a:schemeClr val="bg1"/>
                </a:solidFill>
              </a:rPr>
              <a:t> і </a:t>
            </a:r>
            <a:r>
              <a:rPr lang="uk-UA" dirty="0" err="1" smtClean="0">
                <a:solidFill>
                  <a:schemeClr val="bg1"/>
                </a:solidFill>
              </a:rPr>
              <a:t>Могоки</a:t>
            </a:r>
            <a:r>
              <a:rPr lang="uk-UA" dirty="0" smtClean="0">
                <a:solidFill>
                  <a:schemeClr val="bg1"/>
                </a:solidFill>
              </a:rPr>
              <a:t>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Йшли </a:t>
            </a:r>
            <a:r>
              <a:rPr lang="uk-UA" dirty="0" err="1" smtClean="0">
                <a:solidFill>
                  <a:schemeClr val="bg1"/>
                </a:solidFill>
              </a:rPr>
              <a:t>Шошони</a:t>
            </a:r>
            <a:r>
              <a:rPr lang="uk-UA" dirty="0" smtClean="0">
                <a:solidFill>
                  <a:schemeClr val="bg1"/>
                </a:solidFill>
              </a:rPr>
              <a:t> і </a:t>
            </a:r>
            <a:r>
              <a:rPr lang="uk-UA" dirty="0" err="1" smtClean="0">
                <a:solidFill>
                  <a:schemeClr val="bg1"/>
                </a:solidFill>
              </a:rPr>
              <a:t>Омоги</a:t>
            </a:r>
            <a:r>
              <a:rPr lang="uk-UA" dirty="0" smtClean="0">
                <a:solidFill>
                  <a:schemeClr val="bg1"/>
                </a:solidFill>
              </a:rPr>
              <a:t>, 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Пони</a:t>
            </a:r>
            <a:r>
              <a:rPr lang="uk-UA" dirty="0" smtClean="0">
                <a:solidFill>
                  <a:schemeClr val="bg1"/>
                </a:solidFill>
              </a:rPr>
              <a:t> йшли і Чорноногі, 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Оджибуеї</a:t>
            </a:r>
            <a:r>
              <a:rPr lang="uk-UA" dirty="0" smtClean="0">
                <a:solidFill>
                  <a:schemeClr val="bg1"/>
                </a:solidFill>
              </a:rPr>
              <a:t> і </a:t>
            </a:r>
            <a:r>
              <a:rPr lang="uk-UA" dirty="0" err="1" smtClean="0">
                <a:solidFill>
                  <a:schemeClr val="bg1"/>
                </a:solidFill>
              </a:rPr>
              <a:t>Дакоти</a:t>
            </a:r>
            <a:r>
              <a:rPr lang="uk-UA" dirty="0" smtClean="0">
                <a:solidFill>
                  <a:schemeClr val="bg1"/>
                </a:solidFill>
              </a:rPr>
              <a:t>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До Великої Площини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Перед світлі Божі очі.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 зброях всі, в яскравих фарбах,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Як дерева в час осінній,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Наче ранок на світанні,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Всі зійшлись вони в долині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 ворожнечею у душах.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 їх очах - смертельний виклик,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 їх серцях - звіряча лютість,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Вікове бажання помсти -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Заповіт страшний від предків.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Але тихо і ласкаво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Подивився Милосердний, 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Гітчі-Маніто</a:t>
            </a:r>
            <a:r>
              <a:rPr lang="uk-UA" dirty="0" smtClean="0">
                <a:solidFill>
                  <a:schemeClr val="bg1"/>
                </a:solidFill>
              </a:rPr>
              <a:t> могучий.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Наче батько, подивився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На дитячу ворожнечу.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643050"/>
            <a:ext cx="4625459" cy="3052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7" y="1928801"/>
            <a:ext cx="4999674" cy="344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0"/>
            <a:ext cx="4829180" cy="6858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Про що говорить </a:t>
            </a:r>
            <a:r>
              <a:rPr lang="uk-UA" dirty="0" err="1" smtClean="0">
                <a:solidFill>
                  <a:srgbClr val="C00000"/>
                </a:solidFill>
              </a:rPr>
              <a:t>Гітчі-Маніто</a:t>
            </a:r>
            <a:r>
              <a:rPr lang="uk-UA" dirty="0" smtClean="0">
                <a:solidFill>
                  <a:srgbClr val="C00000"/>
                </a:solidFill>
              </a:rPr>
              <a:t>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«Діти! Слухайте уважно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Мудре слово і пораду,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Що вам скаже, нерозумним,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Той, хто дав життя всім людям.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Дав я землю вам для ловів,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Дав вам води для рибальства,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Дав ведмедя і бізона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Дав вам сарну і оленя.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Дав бобра вам і </a:t>
            </a:r>
            <a:r>
              <a:rPr lang="uk-UA" dirty="0" err="1" smtClean="0">
                <a:solidFill>
                  <a:schemeClr val="bg1"/>
                </a:solidFill>
              </a:rPr>
              <a:t>козарку</a:t>
            </a:r>
            <a:r>
              <a:rPr lang="uk-UA" dirty="0" smtClean="0">
                <a:solidFill>
                  <a:schemeClr val="bg1"/>
                </a:solidFill>
              </a:rPr>
              <a:t>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Напустив я риби в ріки,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На болота – диких птахів, -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Що ж примушує вас нищить, 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Убивать</a:t>
            </a:r>
            <a:r>
              <a:rPr lang="uk-UA" dirty="0" smtClean="0">
                <a:solidFill>
                  <a:schemeClr val="bg1"/>
                </a:solidFill>
              </a:rPr>
              <a:t> один другого?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 стомивсь від ваших сварок,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Від незгод і суперечок,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Від кривавих війн народних,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Молитов про помсту люту...</a:t>
            </a:r>
            <a:endParaRPr lang="uk-U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0"/>
            <a:ext cx="4929222" cy="6858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Яку мудру пораду дає племенам </a:t>
            </a:r>
            <a:r>
              <a:rPr lang="uk-UA" dirty="0" err="1" smtClean="0">
                <a:solidFill>
                  <a:srgbClr val="C00000"/>
                </a:solidFill>
              </a:rPr>
              <a:t>Гітчі-Маніто</a:t>
            </a:r>
            <a:r>
              <a:rPr lang="uk-UA" dirty="0" smtClean="0">
                <a:solidFill>
                  <a:srgbClr val="C00000"/>
                </a:solidFill>
              </a:rPr>
              <a:t>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Ваша сила тільки в згоді,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А безсилля – в ворожнечі!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Помиріться ж, мої діти,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Будьте друзями, братами!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Окуніться</a:t>
            </a:r>
            <a:r>
              <a:rPr lang="uk-UA" dirty="0" smtClean="0">
                <a:solidFill>
                  <a:schemeClr val="bg1"/>
                </a:solidFill>
              </a:rPr>
              <a:t> ж ви в джерело,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Що сріблиться перед вами,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Змийте фарби, </a:t>
            </a:r>
            <a:r>
              <a:rPr lang="uk-UA" dirty="0" err="1" smtClean="0">
                <a:solidFill>
                  <a:schemeClr val="bg1"/>
                </a:solidFill>
              </a:rPr>
              <a:t>фарби</a:t>
            </a:r>
            <a:r>
              <a:rPr lang="uk-UA" dirty="0" smtClean="0">
                <a:solidFill>
                  <a:schemeClr val="bg1"/>
                </a:solidFill>
              </a:rPr>
              <a:t> бою,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 Змийте з тіла плями крові,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Закопайте свою зброю,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Люльки висічіть з каміння,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Очерету наламайте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І, </a:t>
            </a:r>
            <a:r>
              <a:rPr lang="uk-UA" dirty="0" err="1" smtClean="0">
                <a:solidFill>
                  <a:schemeClr val="bg1"/>
                </a:solidFill>
              </a:rPr>
              <a:t>оздобивши</a:t>
            </a:r>
            <a:r>
              <a:rPr lang="uk-UA" dirty="0" smtClean="0">
                <a:solidFill>
                  <a:schemeClr val="bg1"/>
                </a:solidFill>
              </a:rPr>
              <a:t> їх пір'ям,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Запаліть собі на згоду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живіть віки братами!».</a:t>
            </a:r>
          </a:p>
          <a:p>
            <a:pPr>
              <a:buNone/>
            </a:pP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uk-UA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4166" y="571480"/>
            <a:ext cx="4339834" cy="5786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0"/>
            <a:ext cx="4429156" cy="5483245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 ту хвилину, як завіса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Темних хмар заколихалась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у дверях світлих неба 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Гітчі-Маніто</a:t>
            </a:r>
            <a:r>
              <a:rPr lang="uk-UA" dirty="0" smtClean="0">
                <a:solidFill>
                  <a:schemeClr val="bg1"/>
                </a:solidFill>
              </a:rPr>
              <a:t> сховався,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Оповитий білим димом,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Білим димом Люльки Згоди.</a:t>
            </a:r>
          </a:p>
          <a:p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071810"/>
            <a:ext cx="4910972" cy="3505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7297" y="2857496"/>
            <a:ext cx="5395236" cy="376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609842"/>
            <a:ext cx="5095242" cy="4248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285728"/>
            <a:ext cx="4210080" cy="628654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Де народився </a:t>
            </a:r>
            <a:r>
              <a:rPr lang="uk-UA" dirty="0" err="1" smtClean="0">
                <a:solidFill>
                  <a:srgbClr val="C00000"/>
                </a:solidFill>
              </a:rPr>
              <a:t>Гайавата</a:t>
            </a:r>
            <a:r>
              <a:rPr lang="uk-UA" dirty="0" smtClean="0">
                <a:solidFill>
                  <a:srgbClr val="C00000"/>
                </a:solidFill>
              </a:rPr>
              <a:t>?</a:t>
            </a:r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>
                <a:solidFill>
                  <a:schemeClr val="bg1"/>
                </a:solidFill>
              </a:rPr>
              <a:t>Там, де плеще </a:t>
            </a:r>
            <a:r>
              <a:rPr lang="uk-UA" dirty="0" err="1" smtClean="0">
                <a:solidFill>
                  <a:schemeClr val="bg1"/>
                </a:solidFill>
              </a:rPr>
              <a:t>Гітчі-Гюмі</a:t>
            </a:r>
            <a:r>
              <a:rPr lang="uk-UA" dirty="0" smtClean="0">
                <a:solidFill>
                  <a:schemeClr val="bg1"/>
                </a:solidFill>
              </a:rPr>
              <a:t>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Де шумить Велике Море,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Оселилася </a:t>
            </a:r>
            <a:r>
              <a:rPr lang="uk-UA" dirty="0" err="1" smtClean="0">
                <a:solidFill>
                  <a:schemeClr val="bg1"/>
                </a:solidFill>
              </a:rPr>
              <a:t>Нокоміс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За її вігвамом, ззаду,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Темний ліс стояв стіною,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Вічно темні нетрі сосон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ялин в червоних шишках.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Перед ним прозорі хвилі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На пісок лилися з шумом.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В лиску сонячнім горіло,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Як в огні, Велике Море.</a:t>
            </a:r>
          </a:p>
          <a:p>
            <a:endParaRPr lang="uk-UA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91699" y="642918"/>
            <a:ext cx="4229685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357166"/>
            <a:ext cx="4281518" cy="5768997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Чого навчився в дитинстві </a:t>
            </a:r>
            <a:r>
              <a:rPr lang="uk-UA" dirty="0" err="1" smtClean="0">
                <a:solidFill>
                  <a:srgbClr val="C00000"/>
                </a:solidFill>
              </a:rPr>
              <a:t>Гайавата</a:t>
            </a:r>
            <a:r>
              <a:rPr lang="uk-UA" dirty="0" smtClean="0">
                <a:solidFill>
                  <a:srgbClr val="C00000"/>
                </a:solidFill>
              </a:rPr>
              <a:t>?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Так навчилося хлоп'ятко</a:t>
            </a:r>
          </a:p>
          <a:p>
            <a:pPr>
              <a:buNone/>
            </a:pPr>
            <a:r>
              <a:rPr lang="uk-UA" dirty="0" err="1" smtClean="0">
                <a:solidFill>
                  <a:schemeClr val="bg1"/>
                </a:solidFill>
              </a:rPr>
              <a:t>Розуміть</a:t>
            </a:r>
            <a:r>
              <a:rPr lang="uk-UA" dirty="0" smtClean="0">
                <a:solidFill>
                  <a:schemeClr val="bg1"/>
                </a:solidFill>
              </a:rPr>
              <a:t> пташину мову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І узнало всі їх тайни: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Як вони звивають гнізда,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Як живуть вони зимою.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Часто з ними розмовляло,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Звало всіх: «Мої курчата».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 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Потім став він розуміти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Мову звірів і дізнався</a:t>
            </a: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Про ім'я їх, про їх тайни:</a:t>
            </a:r>
          </a:p>
          <a:p>
            <a:pPr>
              <a:buNone/>
            </a:pP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85073" y="1285860"/>
            <a:ext cx="4758927" cy="486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2564</TotalTime>
  <Words>1248</Words>
  <Application>Microsoft Office PowerPoint</Application>
  <PresentationFormat>Экран (4:3)</PresentationFormat>
  <Paragraphs>240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Генрі Лонгфелло</vt:lpstr>
      <vt:lpstr>Генрі Лонгфелло</vt:lpstr>
      <vt:lpstr>Володар Життя – Гітчі-Маніто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Питання для перевірки знань</vt:lpstr>
      <vt:lpstr>Чого вчить “Пісня про Гайавату”?</vt:lpstr>
      <vt:lpstr>Охарактеризуйте Гайавату</vt:lpstr>
      <vt:lpstr>Творче завдання</vt:lpstr>
      <vt:lpstr>Творчі завдання</vt:lpstr>
      <vt:lpstr>Творчі завдання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Генрі Логфелло</dc:title>
  <dc:creator>Acer</dc:creator>
  <cp:lastModifiedBy>Наталия Приступа</cp:lastModifiedBy>
  <cp:revision>97</cp:revision>
  <dcterms:created xsi:type="dcterms:W3CDTF">2014-05-02T13:01:04Z</dcterms:created>
  <dcterms:modified xsi:type="dcterms:W3CDTF">2020-03-23T13:23:45Z</dcterms:modified>
</cp:coreProperties>
</file>