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rgbClr val="8488C4"/>
            </a:gs>
            <a:gs pos="75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32656"/>
            <a:ext cx="7632848" cy="5616624"/>
          </a:xfr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uk-UA" sz="3600" i="1" dirty="0" smtClean="0">
                <a:solidFill>
                  <a:srgbClr val="0000FF"/>
                </a:solidFill>
                <a:latin typeface="Bookman Old Style" panose="02050604050505020204" pitchFamily="18" charset="0"/>
              </a:rPr>
              <a:t>Візитна картка класного керівника 9-Б класу </a:t>
            </a:r>
          </a:p>
          <a:p>
            <a:r>
              <a:rPr lang="uk-UA" sz="3600" i="1" dirty="0" smtClean="0">
                <a:solidFill>
                  <a:srgbClr val="0000FF"/>
                </a:solidFill>
                <a:latin typeface="Bookman Old Style" panose="02050604050505020204" pitchFamily="18" charset="0"/>
              </a:rPr>
              <a:t>Чугуївської загальноосвітньої школи І-ІІІ ступенів №7 Чугуївської міської ради Харківської області</a:t>
            </a:r>
          </a:p>
          <a:p>
            <a:r>
              <a:rPr lang="uk-UA" sz="3600" i="1" dirty="0" smtClean="0">
                <a:solidFill>
                  <a:srgbClr val="0000FF"/>
                </a:solidFill>
                <a:latin typeface="Bookman Old Style" panose="02050604050505020204" pitchFamily="18" charset="0"/>
              </a:rPr>
              <a:t>Приступи Наталії Володимирівни</a:t>
            </a:r>
            <a:endParaRPr lang="ru-RU" sz="3600" i="1" dirty="0">
              <a:solidFill>
                <a:srgbClr val="0000FF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074" name="Picture 2" descr="D:\моя\фото\07.06.2015\100_1047 -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31380"/>
            <a:ext cx="1512168" cy="26993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моя\фото\выставка оглоблин\100_88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707142"/>
            <a:ext cx="2520280" cy="1890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50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620688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Самоврядування класу</a:t>
            </a:r>
            <a:endParaRPr lang="ru-RU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15616" y="1412776"/>
            <a:ext cx="2088232" cy="5760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Командир класу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580112" y="1421268"/>
            <a:ext cx="2088232" cy="6480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Староста класу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07804" y="2420888"/>
            <a:ext cx="3096344" cy="57606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Сектори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3429000"/>
            <a:ext cx="2376264" cy="72008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Культмасовий 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19872" y="3437721"/>
            <a:ext cx="2376264" cy="7920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Спортивний 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00192" y="3411310"/>
            <a:ext cx="2160240" cy="83894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Редколегія 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2608" y="4879993"/>
            <a:ext cx="2443208" cy="70924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Навчальний 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01221" y="4873950"/>
            <a:ext cx="2357791" cy="78729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Трудовий 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67028" y="4901697"/>
            <a:ext cx="2293404" cy="759551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«Зелений»</a:t>
            </a:r>
            <a:endParaRPr lang="ru-RU" dirty="0"/>
          </a:p>
        </p:txBody>
      </p:sp>
      <p:sp>
        <p:nvSpPr>
          <p:cNvPr id="13" name="Тройная стрелка влево/вправо/вверх 12"/>
          <p:cNvSpPr/>
          <p:nvPr/>
        </p:nvSpPr>
        <p:spPr>
          <a:xfrm rot="10800000">
            <a:off x="3203848" y="1484784"/>
            <a:ext cx="2376264" cy="850392"/>
          </a:xfrm>
          <a:prstGeom prst="leftRight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5580112" y="2996952"/>
            <a:ext cx="864096" cy="4143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45347">
            <a:off x="2320122" y="2978356"/>
            <a:ext cx="853650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69907">
            <a:off x="4368094" y="3108421"/>
            <a:ext cx="399391" cy="214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1552">
            <a:off x="5007437" y="3310733"/>
            <a:ext cx="2268767" cy="1500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78633">
            <a:off x="1237541" y="2905547"/>
            <a:ext cx="2811187" cy="2296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8" name="Прямая соединительная линия 17"/>
          <p:cNvCxnSpPr>
            <a:stCxn id="5" idx="2"/>
          </p:cNvCxnSpPr>
          <p:nvPr/>
        </p:nvCxnSpPr>
        <p:spPr>
          <a:xfrm>
            <a:off x="4355976" y="2996952"/>
            <a:ext cx="0" cy="4448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355976" y="4250254"/>
            <a:ext cx="0" cy="6297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032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286539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Відкриті виховні заходи</a:t>
            </a:r>
          </a:p>
        </p:txBody>
      </p:sp>
      <p:pic>
        <p:nvPicPr>
          <p:cNvPr id="4098" name="Picture 2" descr="D:\моя\фото\День Соборности, эрудиты\IMG_58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3708412" cy="2472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моя\фото\День Соборности, эрудиты\100_88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576" y="1340768"/>
            <a:ext cx="3534816" cy="2651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моя\фото\День Соборности, эрудиты\100_88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10244"/>
            <a:ext cx="3305944" cy="2479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27984" y="5517232"/>
            <a:ext cx="353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«День Соборності» 22.01.2015 р.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668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я\фото\Масляна\100_91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3041915" cy="2281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моя\фото\Масляна\100_91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60648"/>
            <a:ext cx="2849893" cy="2137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моя\фото\Масляна\100_91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916832"/>
            <a:ext cx="2681875" cy="20114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D:\моя\фото\Масляна\100_91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77" y="582920"/>
            <a:ext cx="3119487" cy="2339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0" y="4509120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Свято Масляної в ДНЗ №3</a:t>
            </a:r>
          </a:p>
          <a:p>
            <a:r>
              <a:rPr lang="uk-UA" dirty="0" smtClean="0"/>
              <a:t>Березень 2015 року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117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я\фото\встреча 31.03.2015\100_95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2849893" cy="2137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моя\фото\встреча 31.03.2015\100_95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272" y="1988840"/>
            <a:ext cx="2585864" cy="1939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моя\фото\Новая папка\100_72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0648"/>
            <a:ext cx="2928326" cy="2196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моя\фото\уборка\IMG_20141015_1536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98" y="3935361"/>
            <a:ext cx="2958752" cy="22190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47964" y="4678793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Зустрічі з учасниками АТО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4986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я\фото\2015-2016 навчальний рік\день козацтва\100_20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933056"/>
            <a:ext cx="3521968" cy="2641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моя\фото\2015-2016 навчальний рік\день козацтва\100_20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32656"/>
            <a:ext cx="3041915" cy="22814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моя\фото\2015-2016 навчальний рік\день козацтва\100_20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24644"/>
            <a:ext cx="2592288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моя\фото\2015-2016 навчальний рік\день козацтва\100_20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988840"/>
            <a:ext cx="3137925" cy="23534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4797152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День українського козацтва 13.10.2015 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306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04664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0000FF"/>
                </a:solidFill>
                <a:latin typeface="Bookman Old Style" panose="02050604050505020204" pitchFamily="18" charset="0"/>
              </a:rPr>
              <a:t>Якими я мрію бачити своїх учнів: </a:t>
            </a:r>
            <a:endParaRPr lang="ru-RU" sz="2800" b="1" i="1" dirty="0">
              <a:solidFill>
                <a:srgbClr val="0000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124744"/>
            <a:ext cx="820891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uk-UA" sz="2800" b="1" dirty="0">
                <a:solidFill>
                  <a:srgbClr val="0000FF"/>
                </a:solidFill>
                <a:latin typeface="Bookman Old Style" panose="02050604050505020204" pitchFamily="18" charset="0"/>
              </a:rPr>
              <a:t>людьми творчими, вільними від стереотипів;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uk-UA" sz="2800" b="1" dirty="0">
                <a:solidFill>
                  <a:srgbClr val="0000FF"/>
                </a:solidFill>
                <a:latin typeface="Bookman Old Style" panose="02050604050505020204" pitchFamily="18" charset="0"/>
              </a:rPr>
              <a:t>людьми, які прагнуть нового та не забувають свої коріння;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uk-UA" sz="2800" b="1" dirty="0">
                <a:solidFill>
                  <a:srgbClr val="0000FF"/>
                </a:solidFill>
                <a:latin typeface="Bookman Old Style" panose="02050604050505020204" pitchFamily="18" charset="0"/>
              </a:rPr>
              <a:t>людьми щирими, які вміють любити, дружити, будувати відносини;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uk-UA" sz="2800" b="1" dirty="0">
                <a:solidFill>
                  <a:srgbClr val="0000FF"/>
                </a:solidFill>
                <a:latin typeface="Bookman Old Style" panose="02050604050505020204" pitchFamily="18" charset="0"/>
              </a:rPr>
              <a:t>людьми, які мають стійку життєву позицію і вміють її відстоювати;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uk-UA" sz="2800" b="1" dirty="0">
                <a:solidFill>
                  <a:srgbClr val="0000FF"/>
                </a:solidFill>
                <a:latin typeface="Bookman Old Style" panose="02050604050505020204" pitchFamily="18" charset="0"/>
              </a:rPr>
              <a:t>людьми, які стануть гідними представниками нашої Вітчизни і будуть плідно працювати для її процвітання.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642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я\фото\2015-2016 навчальний рік\1 сентябра\100_1844 -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74" y="672130"/>
            <a:ext cx="4066518" cy="4485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 txBox="1">
            <a:spLocks/>
          </p:cNvSpPr>
          <p:nvPr/>
        </p:nvSpPr>
        <p:spPr>
          <a:xfrm>
            <a:off x="4543044" y="692696"/>
            <a:ext cx="4248472" cy="561662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uk-UA" sz="1600" b="1" dirty="0" smtClean="0">
                <a:solidFill>
                  <a:srgbClr val="002060"/>
                </a:solidFill>
              </a:rPr>
              <a:t>* </a:t>
            </a:r>
            <a:r>
              <a:rPr lang="uk-UA" sz="1600" b="1" dirty="0" err="1" smtClean="0">
                <a:solidFill>
                  <a:srgbClr val="002060"/>
                </a:solidFill>
              </a:rPr>
              <a:t>Приступа</a:t>
            </a:r>
            <a:r>
              <a:rPr lang="uk-UA" sz="1600" b="1" dirty="0" smtClean="0">
                <a:solidFill>
                  <a:srgbClr val="002060"/>
                </a:solidFill>
              </a:rPr>
              <a:t> Наталія Володимирівна, 26.03.1981 року народження 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uk-UA" sz="1600" b="1" dirty="0" smtClean="0">
                <a:solidFill>
                  <a:srgbClr val="002060"/>
                </a:solidFill>
              </a:rPr>
              <a:t>* Освіта вища, Харківський національний педагогічний університет імені Г.С.Сковороди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uk-UA" sz="1600" b="1" dirty="0" smtClean="0">
                <a:solidFill>
                  <a:srgbClr val="002060"/>
                </a:solidFill>
              </a:rPr>
              <a:t>* Спеціальність:  педагогіка і методика середньої освіти. Українська мова та література 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uk-UA" sz="1600" b="1" dirty="0" smtClean="0">
                <a:solidFill>
                  <a:srgbClr val="002060"/>
                </a:solidFill>
              </a:rPr>
              <a:t>* Кваліфікація за дипломом: викладач української мови та літератури </a:t>
            </a:r>
            <a:endParaRPr lang="uk-UA" sz="1600" b="1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uk-UA" sz="1600" b="1" dirty="0" smtClean="0">
                <a:solidFill>
                  <a:srgbClr val="002060"/>
                </a:solidFill>
              </a:rPr>
              <a:t>* Кваліфікаційна категорія : спеціаліст другої категорії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uk-UA" sz="1600" b="1" dirty="0" smtClean="0">
                <a:solidFill>
                  <a:srgbClr val="002060"/>
                </a:solidFill>
              </a:rPr>
              <a:t>* Стаж роботи: 15 років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uk-UA" sz="1600" b="1" dirty="0" smtClean="0">
                <a:solidFill>
                  <a:srgbClr val="002060"/>
                </a:solidFill>
              </a:rPr>
              <a:t>* Педагогічний стаж: 5 років </a:t>
            </a:r>
          </a:p>
          <a:p>
            <a:pPr marL="0" indent="0" algn="just">
              <a:buNone/>
            </a:pPr>
            <a:r>
              <a:rPr lang="uk-UA" sz="1600" b="1" dirty="0" smtClean="0">
                <a:solidFill>
                  <a:srgbClr val="002060"/>
                </a:solidFill>
              </a:rPr>
              <a:t>* Стаж роботи класним керівником: 5 років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uk-UA" sz="1600" b="1" dirty="0" smtClean="0">
                <a:solidFill>
                  <a:srgbClr val="002060"/>
                </a:solidFill>
              </a:rPr>
              <a:t>* Місце роботи: Чугуївська загальноосвітня школа І-ІІІ ступенів №7 Чугуївської міської ради Харківської області 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uk-UA" sz="1600" b="1" dirty="0" smtClean="0">
                <a:solidFill>
                  <a:srgbClr val="002060"/>
                </a:solidFill>
              </a:rPr>
              <a:t>* Підвищення кваліфікації: КВНЗ «ХАНО», 11 квітня 2014 року, реєстраційний №10/20-ф; 27 березня 2015 року, реєстраційний №13/19-ф</a:t>
            </a:r>
          </a:p>
          <a:p>
            <a:pPr marL="0" indent="0" algn="just">
              <a:buNone/>
            </a:pPr>
            <a:endParaRPr lang="ru-RU" sz="1600" b="1" i="1" dirty="0" smtClean="0">
              <a:solidFill>
                <a:schemeClr val="tx1">
                  <a:lumMod val="95000"/>
                </a:schemeClr>
              </a:solidFill>
            </a:endParaRPr>
          </a:p>
          <a:p>
            <a:pPr algn="just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82379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4063713" cy="2777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84" y="3465004"/>
            <a:ext cx="4123607" cy="28691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90614"/>
            <a:ext cx="4096180" cy="2908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65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1412776"/>
            <a:ext cx="2520280" cy="1008112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Референт – представник інтересів класного колективу 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43808" y="216468"/>
            <a:ext cx="3274165" cy="105229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Тьютор</a:t>
            </a:r>
            <a:r>
              <a:rPr lang="uk-UA" dirty="0" smtClean="0"/>
              <a:t> – створює умови для засвоєння учнями знань, розвитку здібностей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7973" y="1412776"/>
            <a:ext cx="2740704" cy="9361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Креатор</a:t>
            </a:r>
            <a:r>
              <a:rPr lang="uk-UA" dirty="0" smtClean="0"/>
              <a:t> – формує креативний простір класного колективу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2816932"/>
            <a:ext cx="2664296" cy="9361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Модератор – керівник виховного процесу, роботи з батьками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84169" y="2744924"/>
            <a:ext cx="2808312" cy="100811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Психолог – будує виховну роботу з урахуванням психологічних особливостей учнів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4365104"/>
            <a:ext cx="2448272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Продюсер – створює умови для організації змістовного дозвілля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16561" y="4190924"/>
            <a:ext cx="2808312" cy="10801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Коректор – забезпечує педагогічний супровід дітей з різними типами поведінки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43808" y="5589240"/>
            <a:ext cx="3420379" cy="8640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Криейтор</a:t>
            </a:r>
            <a:r>
              <a:rPr lang="uk-UA" dirty="0" smtClean="0"/>
              <a:t> – створює власну програму розвитку класного колективу</a:t>
            </a:r>
            <a:endParaRPr lang="ru-RU" dirty="0"/>
          </a:p>
        </p:txBody>
      </p:sp>
      <p:pic>
        <p:nvPicPr>
          <p:cNvPr id="1027" name="Picture 3" descr="D:\моя\фото\экопарк 10.06.2015, выпускной 9 клас\100_10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959" y="1604206"/>
            <a:ext cx="3028737" cy="24254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Блок-схема: альтернативный процесс 9"/>
          <p:cNvSpPr/>
          <p:nvPr/>
        </p:nvSpPr>
        <p:spPr>
          <a:xfrm>
            <a:off x="3203848" y="4190924"/>
            <a:ext cx="2304256" cy="822252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Класний керівник - це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7188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2493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</a:rPr>
              <a:t>Виховні завдання класного керівника 9-Б класу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Виховання високоосвіченої, </a:t>
            </a:r>
            <a:r>
              <a:rPr lang="uk-UA" sz="1600" dirty="0" err="1">
                <a:solidFill>
                  <a:schemeClr val="tx2">
                    <a:lumMod val="75000"/>
                  </a:schemeClr>
                </a:solidFill>
              </a:rPr>
              <a:t>соціальноактивної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 й </a:t>
            </a:r>
            <a:r>
              <a:rPr lang="uk-UA" sz="1600" dirty="0" err="1">
                <a:solidFill>
                  <a:schemeClr val="tx2">
                    <a:lumMod val="75000"/>
                  </a:schemeClr>
                </a:solidFill>
              </a:rPr>
              <a:t>національносвідомої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 особистості, яка наділена глибокою громадянською відповідальністю, високими духовними цінностями, сімейними і патріотичними почуттями, є носієм кращих досягнень національної та світової культури, здатним до самоосвіти і самовдосконалення. 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Утвердження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в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свідомості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і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почуттях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особистості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патріотичних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цінностей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переконань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і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поваги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до культурного та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історичного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минулого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України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Виховання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поваги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до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Конституції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України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Законів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України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державної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символіки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Підвищення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престижу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військової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служби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а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звідси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культивування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ставлення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до солдата як до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захисника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Вітчизни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героя.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Усвідомлення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взаємозв’язку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між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індивідуальною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свободою, правами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людини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та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її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патріотичною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відповідальністю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Формування усвідомлення взаємозв'язку між індивідуальними правами та </a:t>
            </a:r>
            <a:r>
              <a:rPr lang="uk-UA" sz="1600" dirty="0" err="1">
                <a:solidFill>
                  <a:schemeClr val="tx2">
                    <a:lumMod val="75000"/>
                  </a:schemeClr>
                </a:solidFill>
              </a:rPr>
              <a:t>свободами і громадською відпов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ідальністю.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Виховання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духовної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культури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особистості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та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створення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умов для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вільного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формування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 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власної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 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світоглядної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 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позиції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Утвердження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принципів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загальнолюдської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моралі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виховання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поваги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до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інших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культур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 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і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 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традицій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Забезпечення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умов для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самореалізації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особистості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відповідно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до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її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здібностей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суспільних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та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власних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інтересів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формування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соціальної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активності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і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професійної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компетенції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Формування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екологічної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культури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учнів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розуміння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необхідності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гармонійних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відносин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 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з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 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природою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Розвиток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естетичних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потреб і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почуттів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охорона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і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зміцнення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фізичного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психічного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 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здоров'я</a:t>
            </a:r>
            <a:r>
              <a:rPr lang="uk-UA" sz="1600" dirty="0">
                <a:solidFill>
                  <a:schemeClr val="tx2">
                    <a:lumMod val="75000"/>
                  </a:schemeClr>
                </a:solidFill>
              </a:rPr>
              <a:t> 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учнів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716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2713" y="1196752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«</a:t>
            </a:r>
            <a:r>
              <a:rPr lang="ru-RU" sz="2000" dirty="0"/>
              <a:t>Правило веселки»: «</a:t>
            </a:r>
            <a:r>
              <a:rPr lang="ru-RU" sz="2000" dirty="0" err="1"/>
              <a:t>Упевненість</a:t>
            </a:r>
            <a:r>
              <a:rPr lang="ru-RU" sz="2000" dirty="0"/>
              <a:t>. </a:t>
            </a:r>
            <a:r>
              <a:rPr lang="ru-RU" sz="2000" dirty="0" err="1"/>
              <a:t>Успішність</a:t>
            </a:r>
            <a:r>
              <a:rPr lang="ru-RU" sz="2000" dirty="0"/>
              <a:t>. </a:t>
            </a:r>
            <a:r>
              <a:rPr lang="ru-RU" sz="2000" dirty="0" err="1"/>
              <a:t>Дивовижність</a:t>
            </a:r>
            <a:r>
              <a:rPr lang="ru-RU" sz="2000" dirty="0"/>
              <a:t>. </a:t>
            </a:r>
            <a:r>
              <a:rPr lang="ru-RU" sz="2000" dirty="0" err="1"/>
              <a:t>Переконливість</a:t>
            </a:r>
            <a:r>
              <a:rPr lang="ru-RU" sz="2000" dirty="0"/>
              <a:t>. </a:t>
            </a:r>
            <a:r>
              <a:rPr lang="ru-RU" sz="2000" dirty="0" err="1"/>
              <a:t>Шанобливість</a:t>
            </a:r>
            <a:r>
              <a:rPr lang="ru-RU" sz="2000" dirty="0"/>
              <a:t>. </a:t>
            </a:r>
            <a:r>
              <a:rPr lang="ru-RU" sz="2000" dirty="0" err="1"/>
              <a:t>Врівноваженість</a:t>
            </a:r>
            <a:r>
              <a:rPr lang="ru-RU" sz="2000" dirty="0"/>
              <a:t>. </a:t>
            </a:r>
            <a:r>
              <a:rPr lang="ru-RU" sz="2000" dirty="0" err="1"/>
              <a:t>Усмішливість</a:t>
            </a:r>
            <a:r>
              <a:rPr lang="ru-RU" sz="2000" dirty="0"/>
              <a:t>». </a:t>
            </a:r>
            <a:r>
              <a:rPr lang="ru-RU" sz="2000" dirty="0" err="1" smtClean="0"/>
              <a:t>Бо</a:t>
            </a:r>
            <a:r>
              <a:rPr lang="ru-RU" sz="2000" dirty="0" smtClean="0"/>
              <a:t> веселка </a:t>
            </a:r>
            <a:r>
              <a:rPr lang="ru-RU" sz="2000" dirty="0" err="1"/>
              <a:t>відчуттів</a:t>
            </a:r>
            <a:r>
              <a:rPr lang="ru-RU" sz="2000" dirty="0"/>
              <a:t>, </a:t>
            </a:r>
            <a:r>
              <a:rPr lang="ru-RU" sz="2000" dirty="0" err="1"/>
              <a:t>освітивши</a:t>
            </a:r>
            <a:r>
              <a:rPr lang="ru-RU" sz="2000" dirty="0"/>
              <a:t> душу, </a:t>
            </a:r>
            <a:r>
              <a:rPr lang="ru-RU" sz="2000" dirty="0" err="1"/>
              <a:t>зігріє</a:t>
            </a:r>
            <a:r>
              <a:rPr lang="ru-RU" sz="2000" dirty="0"/>
              <a:t> </a:t>
            </a:r>
            <a:r>
              <a:rPr lang="ru-RU" sz="2000" dirty="0" err="1"/>
              <a:t>серце</a:t>
            </a:r>
            <a:r>
              <a:rPr lang="ru-RU" sz="2000" dirty="0"/>
              <a:t> </a:t>
            </a:r>
            <a:r>
              <a:rPr lang="ru-RU" sz="2000" dirty="0" err="1"/>
              <a:t>дитини</a:t>
            </a:r>
            <a:r>
              <a:rPr lang="ru-RU" sz="2000" dirty="0"/>
              <a:t>, направить </a:t>
            </a:r>
            <a:r>
              <a:rPr lang="ru-RU" sz="2000" dirty="0" err="1"/>
              <a:t>її</a:t>
            </a:r>
            <a:r>
              <a:rPr lang="ru-RU" sz="2000" dirty="0"/>
              <a:t> на шлях </a:t>
            </a:r>
            <a:r>
              <a:rPr lang="ru-RU" sz="2000" dirty="0" err="1"/>
              <a:t>пізнання</a:t>
            </a:r>
            <a:r>
              <a:rPr lang="ru-RU" sz="2000" dirty="0"/>
              <a:t> </a:t>
            </a:r>
            <a:r>
              <a:rPr lang="ru-RU" sz="2000" dirty="0" smtClean="0"/>
              <a:t>себе</a:t>
            </a:r>
            <a:r>
              <a:rPr lang="uk-UA" sz="2000" dirty="0" smtClean="0"/>
              <a:t>, оточуючого світу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517322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Правило спілкування з дітьми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D:\моя\фото\цирк, вылазка\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20" y="2636912"/>
            <a:ext cx="2538282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моя\фото\Харьков 30.05.2015\100_09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774" y="2372851"/>
            <a:ext cx="2753883" cy="2065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моя\фото\физра, химия\100_81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573016"/>
            <a:ext cx="2897799" cy="21733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14248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548680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Традиційні справи класу </a:t>
            </a:r>
            <a:endParaRPr lang="ru-RU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192740"/>
            <a:ext cx="799288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uk-UA" sz="2000" dirty="0" smtClean="0"/>
              <a:t>Проведення першого уроку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000" dirty="0" smtClean="0"/>
              <a:t>Участь </a:t>
            </a:r>
            <a:r>
              <a:rPr lang="ru-RU" sz="2000" dirty="0"/>
              <a:t>в  </a:t>
            </a:r>
            <a:r>
              <a:rPr lang="ru-RU" sz="2000" dirty="0" err="1"/>
              <a:t>акції</a:t>
            </a:r>
            <a:r>
              <a:rPr lang="ru-RU" sz="2000" dirty="0"/>
              <a:t> «Говори </a:t>
            </a:r>
            <a:r>
              <a:rPr lang="ru-RU" sz="2000" dirty="0" err="1"/>
              <a:t>українською</a:t>
            </a:r>
            <a:r>
              <a:rPr lang="ru-RU" sz="2000" dirty="0"/>
              <a:t>» до Дня </a:t>
            </a:r>
            <a:r>
              <a:rPr lang="ru-RU" sz="2000" dirty="0" err="1" smtClean="0"/>
              <a:t>писемності</a:t>
            </a:r>
            <a:endParaRPr lang="ru-RU" sz="2000" dirty="0" smtClean="0"/>
          </a:p>
          <a:p>
            <a:pPr marL="285750" lvl="0" indent="-285750" algn="just">
              <a:buFont typeface="Wingdings" panose="05000000000000000000" pitchFamily="2" charset="2"/>
              <a:buChar char="v"/>
            </a:pPr>
            <a:r>
              <a:rPr lang="ru-RU" sz="2000" dirty="0" err="1" smtClean="0"/>
              <a:t>Привітання</a:t>
            </a:r>
            <a:r>
              <a:rPr lang="ru-RU" sz="2000" dirty="0" smtClean="0"/>
              <a:t> </a:t>
            </a:r>
            <a:r>
              <a:rPr lang="ru-RU" sz="2000" dirty="0" err="1"/>
              <a:t>хлопчиків</a:t>
            </a:r>
            <a:r>
              <a:rPr lang="ru-RU" sz="2000" dirty="0"/>
              <a:t> </a:t>
            </a:r>
            <a:r>
              <a:rPr lang="ru-RU" sz="2000" dirty="0" err="1"/>
              <a:t>класу</a:t>
            </a:r>
            <a:r>
              <a:rPr lang="ru-RU" sz="2000" dirty="0"/>
              <a:t> з Днем </a:t>
            </a:r>
            <a:r>
              <a:rPr lang="ru-RU" sz="2000" dirty="0" err="1"/>
              <a:t>захисника</a:t>
            </a:r>
            <a:r>
              <a:rPr lang="ru-RU" sz="2000" dirty="0"/>
              <a:t> </a:t>
            </a:r>
            <a:r>
              <a:rPr lang="ru-RU" sz="2000" dirty="0" err="1" smtClean="0"/>
              <a:t>Вітчизни</a:t>
            </a:r>
            <a:endParaRPr lang="ru-RU" sz="2000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uk-UA" sz="2000" dirty="0" smtClean="0"/>
              <a:t>Привітання </a:t>
            </a:r>
            <a:r>
              <a:rPr lang="uk-UA" sz="2000" dirty="0"/>
              <a:t>дівчат класу зі Святом </a:t>
            </a:r>
            <a:r>
              <a:rPr lang="uk-UA" sz="2000" dirty="0" smtClean="0"/>
              <a:t>Весни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000" dirty="0" smtClean="0"/>
              <a:t>Участь в </a:t>
            </a:r>
            <a:r>
              <a:rPr lang="uk-UA" sz="2000" dirty="0"/>
              <a:t>осінній </a:t>
            </a:r>
            <a:r>
              <a:rPr lang="uk-UA" sz="2000" dirty="0" err="1" smtClean="0"/>
              <a:t>ярмарці</a:t>
            </a:r>
            <a:endParaRPr lang="uk-UA" sz="2000" dirty="0" smtClean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000" dirty="0" smtClean="0"/>
              <a:t>Участь у </a:t>
            </a:r>
            <a:r>
              <a:rPr lang="ru-RU" sz="2000" dirty="0" err="1"/>
              <a:t>роботі</a:t>
            </a:r>
            <a:r>
              <a:rPr lang="ru-RU" sz="2000" dirty="0"/>
              <a:t> </a:t>
            </a:r>
            <a:r>
              <a:rPr lang="ru-RU" sz="2000" dirty="0" err="1"/>
              <a:t>майстерні</a:t>
            </a:r>
            <a:r>
              <a:rPr lang="ru-RU" sz="2000" dirty="0"/>
              <a:t> </a:t>
            </a:r>
            <a:r>
              <a:rPr lang="ru-RU" sz="2000" dirty="0" err="1"/>
              <a:t>Діда</a:t>
            </a:r>
            <a:r>
              <a:rPr lang="ru-RU" sz="2000" dirty="0"/>
              <a:t> </a:t>
            </a:r>
            <a:r>
              <a:rPr lang="ru-RU" sz="2000" dirty="0" smtClean="0"/>
              <a:t>Мороза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000" dirty="0" err="1" smtClean="0"/>
              <a:t>Прикрашання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класної</a:t>
            </a:r>
            <a:r>
              <a:rPr lang="ru-RU" sz="2000" dirty="0" smtClean="0"/>
              <a:t> </a:t>
            </a:r>
            <a:r>
              <a:rPr lang="ru-RU" sz="2000" dirty="0" err="1"/>
              <a:t>кімнати</a:t>
            </a:r>
            <a:r>
              <a:rPr lang="ru-RU" sz="2000" dirty="0"/>
              <a:t> до </a:t>
            </a:r>
            <a:r>
              <a:rPr lang="ru-RU" sz="2000" dirty="0" err="1" smtClean="0"/>
              <a:t>Новорічних</a:t>
            </a:r>
            <a:r>
              <a:rPr lang="ru-RU" sz="2000" dirty="0" smtClean="0"/>
              <a:t> свят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000" dirty="0" err="1" smtClean="0"/>
              <a:t>Екскурсії</a:t>
            </a:r>
            <a:r>
              <a:rPr lang="ru-RU" sz="2000" dirty="0" smtClean="0"/>
              <a:t> </a:t>
            </a:r>
            <a:r>
              <a:rPr lang="uk-UA" sz="2000" dirty="0"/>
              <a:t>до краєзнавчого музею </a:t>
            </a:r>
            <a:r>
              <a:rPr lang="uk-UA" sz="2000" dirty="0" smtClean="0"/>
              <a:t>ХММ імені І.Ю.Рєпіна та картинної галереї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uk-UA" sz="2000" dirty="0" smtClean="0"/>
              <a:t>Постійні екскурсії </a:t>
            </a:r>
            <a:r>
              <a:rPr lang="uk-UA" sz="2000" dirty="0"/>
              <a:t>до </a:t>
            </a:r>
            <a:r>
              <a:rPr lang="uk-UA" sz="2000" dirty="0" err="1" smtClean="0"/>
              <a:t>м.Харкова</a:t>
            </a:r>
            <a:endParaRPr lang="uk-UA" sz="2000" dirty="0" smtClean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000" dirty="0" err="1" smtClean="0"/>
              <a:t>Проведення</a:t>
            </a:r>
            <a:r>
              <a:rPr lang="ru-RU" sz="2000" dirty="0" smtClean="0"/>
              <a:t> </a:t>
            </a:r>
            <a:r>
              <a:rPr lang="ru-RU" sz="2000" dirty="0" err="1"/>
              <a:t>операції</a:t>
            </a:r>
            <a:r>
              <a:rPr lang="ru-RU" sz="2000" dirty="0"/>
              <a:t> «</a:t>
            </a:r>
            <a:r>
              <a:rPr lang="ru-RU" sz="2000" dirty="0" err="1"/>
              <a:t>Чистий</a:t>
            </a:r>
            <a:r>
              <a:rPr lang="ru-RU" sz="2000" dirty="0"/>
              <a:t> </a:t>
            </a:r>
            <a:r>
              <a:rPr lang="ru-RU" sz="2000" dirty="0" err="1" smtClean="0"/>
              <a:t>клас</a:t>
            </a:r>
            <a:r>
              <a:rPr lang="ru-RU" sz="2000" dirty="0" smtClean="0"/>
              <a:t>»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000" dirty="0" err="1" smtClean="0"/>
              <a:t>Проведення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відкритих</a:t>
            </a:r>
            <a:r>
              <a:rPr lang="ru-RU" sz="2000" dirty="0" smtClean="0"/>
              <a:t> </a:t>
            </a:r>
            <a:r>
              <a:rPr lang="ru-RU" sz="2000" dirty="0" err="1" smtClean="0"/>
              <a:t>виховних</a:t>
            </a:r>
            <a:r>
              <a:rPr lang="ru-RU" sz="2000" dirty="0" smtClean="0"/>
              <a:t> годин з </a:t>
            </a:r>
            <a:r>
              <a:rPr lang="ru-RU" sz="2000" dirty="0" err="1" smtClean="0"/>
              <a:t>патріотичного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виховання</a:t>
            </a:r>
            <a:r>
              <a:rPr lang="ru-RU" sz="2000" dirty="0" smtClean="0"/>
              <a:t> </a:t>
            </a:r>
            <a:endParaRPr lang="ru-RU" sz="2000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uk-UA" sz="2000" dirty="0" smtClean="0"/>
              <a:t>Співпраця з дитячим ясла-садком №3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uk-UA" sz="2000" dirty="0" smtClean="0"/>
              <a:t>Походи вихідного дня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uk-UA" sz="2000" dirty="0" smtClean="0"/>
              <a:t>Прибирання закріпленої території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uk-UA" sz="2000" dirty="0" smtClean="0"/>
              <a:t>Відвідування міських свят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3186129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моя\фото\украшение класса\100_83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2304256" cy="1728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моя\фото\музей, миколай\100_85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77076"/>
            <a:ext cx="2657872" cy="199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6" name="Picture 8" descr="D:\моя\фото\музей, миколай\100_84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594" y="404664"/>
            <a:ext cx="2657872" cy="199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моя\фото\музей природы\100_88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60648"/>
            <a:ext cx="2441848" cy="18313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8" name="Picture 10" descr="D:\моя\фото\музей природы\100_889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84" y="2398068"/>
            <a:ext cx="2364008" cy="1773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D:\моя\фото\лето 2015\100_155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544313"/>
            <a:ext cx="2225824" cy="1669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60" name="Picture 12" descr="D:\моя\фото\цирк, вылазка\101_029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618" y="4565670"/>
            <a:ext cx="2657872" cy="19934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D:\моя\фото\уборка\100_732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490" y="2454303"/>
            <a:ext cx="2465851" cy="18493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D:\моя\фото\Таволжанка июнь 2015, день молодежи\100_141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683" y="4683708"/>
            <a:ext cx="2546381" cy="19097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03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я\фото\Таволжанка июнь 2015, день молодежи\100_14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465851" cy="18493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моя\фото\07.06.2015\100_10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197" y="4581128"/>
            <a:ext cx="2561862" cy="1921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моя\фото\8 марта\100_93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65104"/>
            <a:ext cx="2801888" cy="2101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7" name="Picture 5" descr="D:\моя\фото\24.04.2015\100_99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155" y="188640"/>
            <a:ext cx="2945904" cy="22094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D:\моя\фото\24.04.2015\101_005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167" y="2047664"/>
            <a:ext cx="3377952" cy="2533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D:\моя\фото\выставка Непомнящий\100_924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3"/>
            <a:ext cx="2621868" cy="1966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D:\моя\фото\выставка Оглоблин Грузия\100_948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191" y="4434046"/>
            <a:ext cx="2757969" cy="20684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D:\моя\фото\день Незалежности\100_180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002" y="162527"/>
            <a:ext cx="2561862" cy="1921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D:\моя\фото\День Соборности, эрудиты\100_883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896" y="2494648"/>
            <a:ext cx="2585864" cy="1939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11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</TotalTime>
  <Words>479</Words>
  <Application>Microsoft Office PowerPoint</Application>
  <PresentationFormat>Экран (4:3)</PresentationFormat>
  <Paragraphs>74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NATALYA</dc:creator>
  <cp:lastModifiedBy>NATALYA</cp:lastModifiedBy>
  <cp:revision>31</cp:revision>
  <dcterms:created xsi:type="dcterms:W3CDTF">2015-10-14T16:34:47Z</dcterms:created>
  <dcterms:modified xsi:type="dcterms:W3CDTF">2015-10-22T19:38:46Z</dcterms:modified>
</cp:coreProperties>
</file>