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5" d="100"/>
          <a:sy n="35" d="100"/>
        </p:scale>
        <p:origin x="-81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2" cstate="print"/>
          <a:srcRect t="33333"/>
          <a:stretch>
            <a:fillRect/>
          </a:stretch>
        </p:blipFill>
        <p:spPr>
          <a:xfrm>
            <a:off x="0" y="0"/>
            <a:ext cx="9144000" cy="4572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681D7-2D73-4B3E-9720-CDC76E1F9102}" type="datetimeFigureOut">
              <a:rPr lang="ru-RU" smtClean="0"/>
              <a:t>15.04.2021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B8AC0-4A63-499D-98EF-1D191943EC38}" type="slidenum">
              <a:rPr lang="ru-RU" smtClean="0"/>
              <a:t>‹#›</a:t>
            </a:fld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7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07888"/>
            <a:ext cx="7772400" cy="1470025"/>
          </a:xfrm>
        </p:spPr>
        <p:txBody>
          <a:bodyPr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681D7-2D73-4B3E-9720-CDC76E1F9102}" type="datetimeFigureOut">
              <a:rPr lang="ru-RU" smtClean="0"/>
              <a:t>15.04.2021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B8AC0-4A63-499D-98EF-1D191943EC3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681D7-2D73-4B3E-9720-CDC76E1F9102}" type="datetimeFigureOut">
              <a:rPr lang="ru-RU" smtClean="0"/>
              <a:t>15.04.2021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B8AC0-4A63-499D-98EF-1D191943EC3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681D7-2D73-4B3E-9720-CDC76E1F9102}" type="datetimeFigureOut">
              <a:rPr lang="ru-RU" smtClean="0"/>
              <a:t>15.04.2021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B8AC0-4A63-499D-98EF-1D191943EC38}" type="slidenum">
              <a:rPr lang="ru-RU" smtClean="0"/>
              <a:t>‹#›</a:t>
            </a:fld>
            <a:endParaRPr lang="ru-RU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9248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962525"/>
            <a:ext cx="7885113" cy="1362075"/>
          </a:xfrm>
        </p:spPr>
        <p:txBody>
          <a:bodyPr anchor="t"/>
          <a:lstStyle>
            <a:lvl1pPr algn="l">
              <a:defRPr sz="3200" b="0" i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3462338"/>
            <a:ext cx="7885113" cy="1500187"/>
          </a:xfrm>
        </p:spPr>
        <p:txBody>
          <a:bodyPr anchor="b">
            <a:normAutofit/>
          </a:bodyPr>
          <a:lstStyle>
            <a:lvl1pPr marL="0" indent="0">
              <a:buNone/>
              <a:defRPr sz="1700" baseline="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681D7-2D73-4B3E-9720-CDC76E1F9102}" type="datetimeFigureOut">
              <a:rPr lang="ru-RU" smtClean="0"/>
              <a:t>15.04.2021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B8AC0-4A63-499D-98EF-1D191943EC3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3733800" cy="4114800"/>
          </a:xfrm>
        </p:spPr>
        <p:txBody>
          <a:bodyPr/>
          <a:lstStyle>
            <a:lvl5pPr>
              <a:defRPr/>
            </a:lvl5pPr>
            <a:lvl6pPr>
              <a:buClr>
                <a:schemeClr val="tx2"/>
              </a:buClr>
              <a:buFont typeface="Arial" pitchFamily="34" charset="0"/>
              <a:buChar char="•"/>
              <a:defRPr/>
            </a:lvl6pPr>
            <a:lvl7pPr>
              <a:buClr>
                <a:schemeClr val="tx2"/>
              </a:buClr>
              <a:buFont typeface="Arial" pitchFamily="34" charset="0"/>
              <a:buChar char="•"/>
              <a:defRPr/>
            </a:lvl7pPr>
            <a:lvl8pPr>
              <a:buClr>
                <a:schemeClr val="tx2"/>
              </a:buClr>
              <a:buFont typeface="Arial" pitchFamily="34" charset="0"/>
              <a:buChar char="•"/>
              <a:defRPr/>
            </a:lvl8pPr>
            <a:lvl9pPr>
              <a:buClr>
                <a:schemeClr val="tx2"/>
              </a:buCl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1600200"/>
            <a:ext cx="3733800" cy="41148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681D7-2D73-4B3E-9720-CDC76E1F9102}" type="datetimeFigureOut">
              <a:rPr lang="ru-RU" smtClean="0"/>
              <a:t>15.04.2021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B8AC0-4A63-499D-98EF-1D191943EC3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681D7-2D73-4B3E-9720-CDC76E1F9102}" type="datetimeFigureOut">
              <a:rPr lang="ru-RU" smtClean="0"/>
              <a:t>15.04.2021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B8AC0-4A63-499D-98EF-1D191943EC3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681D7-2D73-4B3E-9720-CDC76E1F9102}" type="datetimeFigureOut">
              <a:rPr lang="ru-RU" smtClean="0"/>
              <a:t>15.04.2021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B8AC0-4A63-499D-98EF-1D191943EC3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681D7-2D73-4B3E-9720-CDC76E1F9102}" type="datetimeFigureOut">
              <a:rPr lang="ru-RU" smtClean="0"/>
              <a:t>15.04.2021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B8AC0-4A63-499D-98EF-1D191943EC3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962400" y="1447800"/>
            <a:ext cx="4648200" cy="4267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2648" y="2547891"/>
            <a:ext cx="2971800" cy="3167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681D7-2D73-4B3E-9720-CDC76E1F9102}" type="datetimeFigureOut">
              <a:rPr lang="ru-RU" smtClean="0"/>
              <a:t>15.04.2021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B8AC0-4A63-499D-98EF-1D191943EC3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oriz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657344" y="1447800"/>
            <a:ext cx="3419856" cy="3474720"/>
          </a:xfrm>
          <a:custGeom>
            <a:avLst/>
            <a:gdLst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74450 w 3419856"/>
              <a:gd name="connsiteY9" fmla="*/ 3429000 h 3429000"/>
              <a:gd name="connsiteX10" fmla="*/ 21806 w 3419856"/>
              <a:gd name="connsiteY10" fmla="*/ 3407194 h 3429000"/>
              <a:gd name="connsiteX11" fmla="*/ 0 w 3419856"/>
              <a:gd name="connsiteY11" fmla="*/ 3354550 h 3429000"/>
              <a:gd name="connsiteX12" fmla="*/ 0 w 3419856"/>
              <a:gd name="connsiteY12" fmla="*/ 74450 h 3429000"/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21806 w 3419856"/>
              <a:gd name="connsiteY9" fmla="*/ 3407194 h 3429000"/>
              <a:gd name="connsiteX10" fmla="*/ 0 w 3419856"/>
              <a:gd name="connsiteY10" fmla="*/ 3354550 h 3429000"/>
              <a:gd name="connsiteX11" fmla="*/ 0 w 3419856"/>
              <a:gd name="connsiteY11" fmla="*/ 74450 h 3429000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8026"/>
              <a:gd name="connsiteY0" fmla="*/ 74450 h 3910007"/>
              <a:gd name="connsiteX1" fmla="*/ 21806 w 3968026"/>
              <a:gd name="connsiteY1" fmla="*/ 21806 h 3910007"/>
              <a:gd name="connsiteX2" fmla="*/ 74450 w 3968026"/>
              <a:gd name="connsiteY2" fmla="*/ 0 h 3910007"/>
              <a:gd name="connsiteX3" fmla="*/ 3345406 w 3968026"/>
              <a:gd name="connsiteY3" fmla="*/ 0 h 3910007"/>
              <a:gd name="connsiteX4" fmla="*/ 3398050 w 3968026"/>
              <a:gd name="connsiteY4" fmla="*/ 21806 h 3910007"/>
              <a:gd name="connsiteX5" fmla="*/ 3419856 w 3968026"/>
              <a:gd name="connsiteY5" fmla="*/ 74450 h 3910007"/>
              <a:gd name="connsiteX6" fmla="*/ 3419856 w 3968026"/>
              <a:gd name="connsiteY6" fmla="*/ 3354550 h 3910007"/>
              <a:gd name="connsiteX7" fmla="*/ 3398050 w 3968026"/>
              <a:gd name="connsiteY7" fmla="*/ 3407194 h 3910007"/>
              <a:gd name="connsiteX8" fmla="*/ 0 w 3968026"/>
              <a:gd name="connsiteY8" fmla="*/ 3354550 h 3910007"/>
              <a:gd name="connsiteX9" fmla="*/ 0 w 3968026"/>
              <a:gd name="connsiteY9" fmla="*/ 74450 h 3910007"/>
              <a:gd name="connsiteX0" fmla="*/ 0 w 3419856"/>
              <a:gd name="connsiteY0" fmla="*/ 74450 h 3901233"/>
              <a:gd name="connsiteX1" fmla="*/ 21806 w 3419856"/>
              <a:gd name="connsiteY1" fmla="*/ 21806 h 3901233"/>
              <a:gd name="connsiteX2" fmla="*/ 74450 w 3419856"/>
              <a:gd name="connsiteY2" fmla="*/ 0 h 3901233"/>
              <a:gd name="connsiteX3" fmla="*/ 3345406 w 3419856"/>
              <a:gd name="connsiteY3" fmla="*/ 0 h 3901233"/>
              <a:gd name="connsiteX4" fmla="*/ 3398050 w 3419856"/>
              <a:gd name="connsiteY4" fmla="*/ 21806 h 3901233"/>
              <a:gd name="connsiteX5" fmla="*/ 3419856 w 3419856"/>
              <a:gd name="connsiteY5" fmla="*/ 74450 h 3901233"/>
              <a:gd name="connsiteX6" fmla="*/ 3419856 w 3419856"/>
              <a:gd name="connsiteY6" fmla="*/ 3354550 h 3901233"/>
              <a:gd name="connsiteX7" fmla="*/ 0 w 3419856"/>
              <a:gd name="connsiteY7" fmla="*/ 3354550 h 3901233"/>
              <a:gd name="connsiteX8" fmla="*/ 0 w 3419856"/>
              <a:gd name="connsiteY8" fmla="*/ 74450 h 3901233"/>
              <a:gd name="connsiteX0" fmla="*/ 0 w 3419856"/>
              <a:gd name="connsiteY0" fmla="*/ 74450 h 3354550"/>
              <a:gd name="connsiteX1" fmla="*/ 21806 w 3419856"/>
              <a:gd name="connsiteY1" fmla="*/ 21806 h 3354550"/>
              <a:gd name="connsiteX2" fmla="*/ 74450 w 3419856"/>
              <a:gd name="connsiteY2" fmla="*/ 0 h 3354550"/>
              <a:gd name="connsiteX3" fmla="*/ 3345406 w 3419856"/>
              <a:gd name="connsiteY3" fmla="*/ 0 h 3354550"/>
              <a:gd name="connsiteX4" fmla="*/ 3398050 w 3419856"/>
              <a:gd name="connsiteY4" fmla="*/ 21806 h 3354550"/>
              <a:gd name="connsiteX5" fmla="*/ 3419856 w 3419856"/>
              <a:gd name="connsiteY5" fmla="*/ 74450 h 3354550"/>
              <a:gd name="connsiteX6" fmla="*/ 3419856 w 3419856"/>
              <a:gd name="connsiteY6" fmla="*/ 3354550 h 3354550"/>
              <a:gd name="connsiteX7" fmla="*/ 0 w 3419856"/>
              <a:gd name="connsiteY7" fmla="*/ 3354550 h 3354550"/>
              <a:gd name="connsiteX8" fmla="*/ 0 w 3419856"/>
              <a:gd name="connsiteY8" fmla="*/ 74450 h 3354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19856" h="3354550">
                <a:moveTo>
                  <a:pt x="0" y="74450"/>
                </a:moveTo>
                <a:cubicBezTo>
                  <a:pt x="0" y="54705"/>
                  <a:pt x="7844" y="35768"/>
                  <a:pt x="21806" y="21806"/>
                </a:cubicBezTo>
                <a:cubicBezTo>
                  <a:pt x="35768" y="7844"/>
                  <a:pt x="54705" y="0"/>
                  <a:pt x="74450" y="0"/>
                </a:cubicBezTo>
                <a:lnTo>
                  <a:pt x="3345406" y="0"/>
                </a:lnTo>
                <a:cubicBezTo>
                  <a:pt x="3365151" y="0"/>
                  <a:pt x="3384088" y="7844"/>
                  <a:pt x="3398050" y="21806"/>
                </a:cubicBezTo>
                <a:cubicBezTo>
                  <a:pt x="3412012" y="35768"/>
                  <a:pt x="3419856" y="54705"/>
                  <a:pt x="3419856" y="74450"/>
                </a:cubicBezTo>
                <a:lnTo>
                  <a:pt x="3419856" y="3354550"/>
                </a:lnTo>
                <a:lnTo>
                  <a:pt x="0" y="3354550"/>
                </a:lnTo>
                <a:lnTo>
                  <a:pt x="0" y="74450"/>
                </a:lnTo>
                <a:close/>
              </a:path>
            </a:pathLst>
          </a:custGeom>
        </p:spPr>
        <p:txBody>
          <a:bodyPr>
            <a:normAutofit/>
          </a:bodyPr>
          <a:lstStyle>
            <a:lvl1pPr marL="0" indent="0" algn="ctr">
              <a:buNone/>
              <a:defRPr sz="2000" baseline="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547890"/>
            <a:ext cx="2971800" cy="2405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681D7-2D73-4B3E-9720-CDC76E1F9102}" type="datetimeFigureOut">
              <a:rPr lang="ru-RU" smtClean="0"/>
              <a:t>15.04.2021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B8AC0-4A63-499D-98EF-1D191943EC3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7924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15000" y="6356350"/>
            <a:ext cx="152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strike="noStrike" spc="60" baseline="0">
                <a:solidFill>
                  <a:schemeClr val="tx1"/>
                </a:solidFill>
              </a:defRPr>
            </a:lvl1pPr>
          </a:lstStyle>
          <a:p>
            <a:fld id="{895681D7-2D73-4B3E-9720-CDC76E1F9102}" type="datetimeFigureOut">
              <a:rPr lang="ru-RU" smtClean="0"/>
              <a:t>15.04.2021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cap="all" spc="60" baseline="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43800" y="6356350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tx1"/>
                </a:solidFill>
              </a:defRPr>
            </a:lvl1pPr>
          </a:lstStyle>
          <a:p>
            <a:fld id="{40FB8AC0-4A63-499D-98EF-1D191943EC38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000" kern="1200" cap="all" spc="5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0" y="4653136"/>
            <a:ext cx="4104456" cy="985664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uk-UA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Україна - космічна держава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080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вал 4"/>
          <p:cNvSpPr/>
          <p:nvPr/>
        </p:nvSpPr>
        <p:spPr>
          <a:xfrm>
            <a:off x="1403648" y="116632"/>
            <a:ext cx="6192688" cy="581567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Україна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і космос -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нероздільні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Зв'язок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цей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міцно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встановився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зорі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космонавтики, і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витравити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його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зараз просто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неможливо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Українське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походження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мали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такі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творці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теорії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польотів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світовому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просторі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як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Костянтин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Ціолковський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(до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речі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повне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прізвище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Циолковський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-Наливайко),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Микола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Кибальчич,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Юрій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Кондратюк. </a:t>
            </a:r>
          </a:p>
        </p:txBody>
      </p:sp>
    </p:spTree>
    <p:extLst>
      <p:ext uri="{BB962C8B-B14F-4D97-AF65-F5344CB8AC3E}">
        <p14:creationId xmlns:p14="http://schemas.microsoft.com/office/powerpoint/2010/main" val="2743792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0" y="0"/>
            <a:ext cx="9036496" cy="371703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fontAlgn="base"/>
            <a:r>
              <a:rPr lang="ru-RU" dirty="0"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Київському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політехнічному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свого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часу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вчилися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Сергій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Корольов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і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Володимир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Челомей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(конструктор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відомої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ракети-носія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"Протон").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Ракетна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техніка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взагалі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пішла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із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просторів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"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неньки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":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перші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світі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бойові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ракети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після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китайських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дослідів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) створив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нащадок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українських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козаків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генерал-лейтенант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Олександр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Засядько,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він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же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організував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російській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армії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першу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ракетну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роту. А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іменами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Янгеля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і,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пізніше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Уткіна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генеральних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конструкторів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КБ "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Південне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" у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Дніпрі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творців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серії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балістичних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ракет,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включаючи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"Сатану" і "Скальпель") на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Заході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починаючи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з 50-х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рр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лякали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діточок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fontAlgn="base"/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Хоча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порох та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ракети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власне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винайшли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хитромудрі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китайці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але перший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поштовх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для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розвитку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ракетної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техніки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Європі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дав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українець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- генерал-лейтенант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Олександр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Засядько,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який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ще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середині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19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століття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розробив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цілу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серію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різних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бойових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ракет та створив у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російській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армії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ракетну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роту. 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6360" y="3717032"/>
            <a:ext cx="4243775" cy="3140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8963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вал 4"/>
          <p:cNvSpPr/>
          <p:nvPr/>
        </p:nvSpPr>
        <p:spPr>
          <a:xfrm>
            <a:off x="4067944" y="0"/>
            <a:ext cx="5076056" cy="6858000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fontAlgn="base"/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Першим,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хто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додумався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використати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ракети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для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польоту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людини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у космос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теж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був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українець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Микола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Кибальчич.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Народився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він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Чернігівщині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сім’ї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місцевого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священика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Свого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часу Кибальчич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прославився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головним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чином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тим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що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виготовив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унікальну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бомбу,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якою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народовольці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прикінчили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російського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імператора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Олександра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ІІ.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Пристрій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для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реактивних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польотів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Кибальчич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розробив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останні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дні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свого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життя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ескіз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космічного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корабля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було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видряпало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уламком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ґудзика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стіні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тюремного каземату. Перед самою стратою Кибальчичу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вдалося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передати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папери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з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розробками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реактивного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літального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апарату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адвокатові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, але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їх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вилучила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царська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"охранка”.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Унікальний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винахід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надовго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було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поховано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архівах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спецслужб... </a:t>
            </a:r>
          </a:p>
          <a:p>
            <a:pPr fontAlgn="base"/>
            <a:r>
              <a:rPr lang="ru-RU" sz="13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300" dirty="0">
                <a:latin typeface="Times New Roman" pitchFamily="18" charset="0"/>
                <a:cs typeface="Times New Roman" pitchFamily="18" charset="0"/>
              </a:rPr>
            </a:b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Лише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після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революції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світ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дізнався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що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Ціолковський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був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не першим і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що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його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майже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на три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десятиріччя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випередив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страчений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3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квітня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1881 року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українець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Микола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Кибальчич. До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речі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Ціолковський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теж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не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був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100% русаком і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мав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добрячу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частину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української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крові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fontAlgn="base"/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 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627"/>
            <a:ext cx="3851920" cy="5789637"/>
          </a:xfrm>
          <a:prstGeom prst="rect">
            <a:avLst/>
          </a:prstGeom>
        </p:spPr>
      </p:pic>
      <p:sp>
        <p:nvSpPr>
          <p:cNvPr id="8" name="Объект 7"/>
          <p:cNvSpPr>
            <a:spLocks noGrp="1"/>
          </p:cNvSpPr>
          <p:nvPr>
            <p:ph sz="quarter" idx="13"/>
          </p:nvPr>
        </p:nvSpPr>
        <p:spPr>
          <a:xfrm>
            <a:off x="494928" y="5949280"/>
            <a:ext cx="2862064" cy="64807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Микола Кибальчич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7980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51520" y="260648"/>
            <a:ext cx="8640960" cy="1584176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/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Житомирянин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Сергій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Корольов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видатний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український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вчений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і конструктор ,той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самий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  чия ракета 12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квітня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1961 року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виведе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у космос першу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людину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планети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fontAlgn="base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​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quarter" idx="13"/>
          </p:nvPr>
        </p:nvSpPr>
        <p:spPr>
          <a:xfrm>
            <a:off x="554832" y="2780928"/>
            <a:ext cx="4680520" cy="60466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uk-UA" sz="6000" dirty="0" smtClean="0">
                <a:latin typeface="Times New Roman" pitchFamily="18" charset="0"/>
                <a:cs typeface="Times New Roman" pitchFamily="18" charset="0"/>
              </a:rPr>
              <a:t>Сергій Корольов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1988840"/>
            <a:ext cx="3923928" cy="4869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0895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7124" y="2492896"/>
            <a:ext cx="7778824" cy="199796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400" dirty="0" err="1">
                <a:latin typeface="Times New Roman" pitchFamily="18" charset="0"/>
                <a:cs typeface="Times New Roman" pitchFamily="18" charset="0"/>
              </a:rPr>
              <a:t>Юрій</a:t>
            </a: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 smtClean="0">
                <a:latin typeface="Times New Roman" pitchFamily="18" charset="0"/>
                <a:cs typeface="Times New Roman" pitchFamily="18" charset="0"/>
              </a:rPr>
              <a:t>Олексійович</a:t>
            </a:r>
            <a:endParaRPr lang="ru-RU" sz="4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>
                <a:latin typeface="Times New Roman" pitchFamily="18" charset="0"/>
                <a:cs typeface="Times New Roman" pitchFamily="18" charset="0"/>
              </a:rPr>
              <a:t>Гагарін</a:t>
            </a: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 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79512" y="116632"/>
            <a:ext cx="8784976" cy="1584176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Старший лейтенант 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Юрій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Олексійович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Гагарін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на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космічному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кораблі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"Восток" 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здійснив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орбітальный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політ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навколо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Землі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відкривши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епоху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пілотуємих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космічних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польотів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Він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здійснив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один виток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довкола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земної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кулі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який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тривав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108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хвилин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  За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рішенням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Міжнародної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авіаційної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федерації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(ФАІ)  12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квітня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святкується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як "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Всесвітній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день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Авіаціїї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та Космонавтики".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1727416"/>
            <a:ext cx="3751393" cy="5130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94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8956" y="3126563"/>
            <a:ext cx="7924800" cy="217058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800" dirty="0" err="1" smtClean="0">
                <a:latin typeface="Times New Roman" pitchFamily="18" charset="0"/>
                <a:cs typeface="Times New Roman" pitchFamily="18" charset="0"/>
              </a:rPr>
              <a:t>Павло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 Попович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79512" y="94540"/>
            <a:ext cx="8712968" cy="1368152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Перший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українць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космосі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– 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Павло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Попович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Він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побував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там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ще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серпні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 1962 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році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а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потім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липні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 1974 року.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Звісно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його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вважали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передусім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радянським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космонавтом,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однак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про те,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що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він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українець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а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після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космосу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був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ще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й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народним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депутатом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України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забувати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не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варто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0823" y="1597255"/>
            <a:ext cx="4131657" cy="522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6554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95536" y="3429000"/>
            <a:ext cx="7924800" cy="4114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Леонід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Каденюк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79512" y="188640"/>
            <a:ext cx="8784976" cy="1872208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fontAlgn="base"/>
            <a:r>
              <a:rPr lang="ru-RU" dirty="0"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листопаді-грудні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1997 року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відбувся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перший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політ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в космос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українця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саме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з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незалежної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України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) – 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Леоніда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Каденюка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 На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космічному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кораблі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“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Колумбія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” в рамках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українсько-американського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проекту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космонавти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побували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космосі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понад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15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діб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Під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час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цього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польоту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за межами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нашої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планети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побували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український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прапор та 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тризуб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а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також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пролунав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Гімн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України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fontAlgn="base"/>
            <a:r>
              <a:rPr lang="ru-RU" dirty="0">
                <a:latin typeface="Times New Roman" pitchFamily="18" charset="0"/>
                <a:cs typeface="Times New Roman" pitchFamily="18" charset="0"/>
              </a:rPr>
              <a:t>​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5" y="2204864"/>
            <a:ext cx="3715753" cy="4653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6021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0" y="548680"/>
            <a:ext cx="9144000" cy="6309320"/>
          </a:xfrm>
        </p:spPr>
        <p:txBody>
          <a:bodyPr>
            <a:normAutofit/>
          </a:bodyPr>
          <a:lstStyle/>
          <a:p>
            <a:pPr marL="0" indent="0" fontAlgn="base">
              <a:buNone/>
            </a:pPr>
            <a:r>
              <a:rPr lang="ru-RU" sz="2000" b="1" spc="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За роки </a:t>
            </a:r>
            <a:r>
              <a:rPr lang="ru-RU" sz="2000" b="1" spc="0" dirty="0" err="1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незалежності</a:t>
            </a:r>
            <a:r>
              <a:rPr lang="ru-RU" sz="2000" b="1" spc="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ru-RU" sz="2000" b="1" spc="0" dirty="0" err="1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Україна</a:t>
            </a:r>
            <a:r>
              <a:rPr lang="ru-RU" sz="2000" b="1" spc="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ru-RU" sz="2000" b="1" spc="0" dirty="0" err="1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впевнено</a:t>
            </a:r>
            <a:r>
              <a:rPr lang="ru-RU" sz="2000" b="1" spc="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ru-RU" sz="2000" b="1" spc="0" dirty="0" err="1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посіла</a:t>
            </a:r>
            <a:r>
              <a:rPr lang="ru-RU" sz="2000" b="1" spc="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ru-RU" sz="2000" b="1" spc="0" dirty="0" err="1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своє</a:t>
            </a:r>
            <a:r>
              <a:rPr lang="ru-RU" sz="2000" b="1" spc="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ru-RU" sz="2000" b="1" spc="0" dirty="0" err="1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місце</a:t>
            </a:r>
            <a:r>
              <a:rPr lang="ru-RU" sz="2000" b="1" spc="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ru-RU" sz="2000" b="1" spc="0" dirty="0" err="1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серед</a:t>
            </a:r>
            <a:r>
              <a:rPr lang="ru-RU" sz="2000" b="1" spc="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ru-RU" sz="2000" b="1" spc="0" dirty="0" err="1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провідних</a:t>
            </a:r>
            <a:r>
              <a:rPr lang="ru-RU" sz="2000" b="1" spc="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ru-RU" sz="2000" b="1" spc="0" dirty="0" err="1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космічних</a:t>
            </a:r>
            <a:r>
              <a:rPr lang="ru-RU" sz="2000" b="1" spc="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 держав </a:t>
            </a:r>
            <a:r>
              <a:rPr lang="ru-RU" sz="2000" b="1" spc="0" dirty="0" err="1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світу</a:t>
            </a:r>
            <a:r>
              <a:rPr lang="ru-RU" sz="2000" b="1" spc="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. </a:t>
            </a:r>
            <a:r>
              <a:rPr lang="ru-RU" sz="2000" b="1" spc="0" dirty="0" err="1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Сьогодні</a:t>
            </a:r>
            <a:r>
              <a:rPr lang="ru-RU" sz="2000" b="1" spc="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 ми </a:t>
            </a:r>
            <a:r>
              <a:rPr lang="ru-RU" sz="2000" b="1" spc="0" dirty="0" err="1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випускаємо</a:t>
            </a:r>
            <a:r>
              <a:rPr lang="ru-RU" sz="2000" b="1" spc="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ru-RU" sz="2000" b="1" spc="0" dirty="0" err="1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найрізноманітніші</a:t>
            </a:r>
            <a:r>
              <a:rPr lang="ru-RU" sz="2000" b="1" spc="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ru-RU" sz="2000" b="1" spc="0" dirty="0" err="1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ракетоносії</a:t>
            </a:r>
            <a:r>
              <a:rPr lang="ru-RU" sz="2000" b="1" spc="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. </a:t>
            </a:r>
            <a:r>
              <a:rPr lang="ru-RU" sz="2000" b="1" spc="0" dirty="0" err="1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Від</a:t>
            </a:r>
            <a:r>
              <a:rPr lang="ru-RU" sz="2000" b="1" spc="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 "</a:t>
            </a:r>
            <a:r>
              <a:rPr lang="ru-RU" sz="2000" b="1" spc="0" dirty="0" err="1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космічної</a:t>
            </a:r>
            <a:r>
              <a:rPr lang="ru-RU" sz="2000" b="1" spc="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ru-RU" sz="2000" b="1" spc="0" dirty="0" err="1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малолітражки</a:t>
            </a:r>
            <a:r>
              <a:rPr lang="ru-RU" sz="2000" b="1" spc="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” - типу "Циклон-3” (</a:t>
            </a:r>
            <a:r>
              <a:rPr lang="ru-RU" sz="2000" b="1" spc="0" dirty="0" err="1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супутники</a:t>
            </a:r>
            <a:r>
              <a:rPr lang="ru-RU" sz="2000" b="1" spc="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 до 600 кг), до </a:t>
            </a:r>
            <a:r>
              <a:rPr lang="ru-RU" sz="2000" b="1" spc="0" dirty="0" err="1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важкої</a:t>
            </a:r>
            <a:r>
              <a:rPr lang="ru-RU" sz="2000" b="1" spc="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 "</a:t>
            </a:r>
            <a:r>
              <a:rPr lang="ru-RU" sz="2000" b="1" spc="0" dirty="0" err="1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космічної</a:t>
            </a:r>
            <a:r>
              <a:rPr lang="ru-RU" sz="2000" b="1" spc="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ru-RU" sz="2000" b="1" spc="0" dirty="0" err="1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фури</a:t>
            </a:r>
            <a:r>
              <a:rPr lang="ru-RU" sz="2000" b="1" spc="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” "Зеніт-2 </a:t>
            </a:r>
            <a:r>
              <a:rPr lang="en-US" sz="2000" b="1" spc="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SL</a:t>
            </a:r>
            <a:r>
              <a:rPr lang="ru-RU" sz="2000" b="1" spc="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В”, </a:t>
            </a:r>
            <a:r>
              <a:rPr lang="ru-RU" sz="2000" b="1" spc="0" dirty="0" err="1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здатної</a:t>
            </a:r>
            <a:r>
              <a:rPr lang="ru-RU" sz="2000" b="1" spc="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ru-RU" sz="2000" b="1" spc="0" dirty="0" err="1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вивести</a:t>
            </a:r>
            <a:r>
              <a:rPr lang="ru-RU" sz="2000" b="1" spc="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 на </a:t>
            </a:r>
            <a:r>
              <a:rPr lang="ru-RU" sz="2000" b="1" spc="0" dirty="0" err="1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орбіту</a:t>
            </a:r>
            <a:r>
              <a:rPr lang="ru-RU" sz="2000" b="1" spc="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 до 14 тонн. На </a:t>
            </a:r>
            <a:r>
              <a:rPr lang="ru-RU" sz="2000" b="1" spc="0" dirty="0" err="1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базі</a:t>
            </a:r>
            <a:r>
              <a:rPr lang="ru-RU" sz="2000" b="1" spc="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ru-RU" sz="2000" b="1" spc="0" dirty="0" err="1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балістичної</a:t>
            </a:r>
            <a:r>
              <a:rPr lang="ru-RU" sz="2000" b="1" spc="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ru-RU" sz="2000" b="1" spc="0" dirty="0" err="1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ракети</a:t>
            </a:r>
            <a:r>
              <a:rPr lang="ru-RU" sz="2000" b="1" spc="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en-US" sz="2000" b="1" spc="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SS-18 "</a:t>
            </a:r>
            <a:r>
              <a:rPr lang="ru-RU" sz="2000" b="1" spc="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Сатана” створено </a:t>
            </a:r>
            <a:r>
              <a:rPr lang="ru-RU" sz="2000" b="1" spc="0" dirty="0" err="1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мирні</a:t>
            </a:r>
            <a:r>
              <a:rPr lang="ru-RU" sz="2000" b="1" spc="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ru-RU" sz="2000" b="1" spc="0" dirty="0" err="1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космічні</a:t>
            </a:r>
            <a:r>
              <a:rPr lang="ru-RU" sz="2000" b="1" spc="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ru-RU" sz="2000" b="1" spc="0" dirty="0" err="1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носії</a:t>
            </a:r>
            <a:r>
              <a:rPr lang="ru-RU" sz="2000" b="1" spc="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ru-RU" sz="2000" b="1" spc="0" dirty="0" err="1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серії</a:t>
            </a:r>
            <a:r>
              <a:rPr lang="ru-RU" sz="2000" b="1" spc="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 "</a:t>
            </a:r>
            <a:r>
              <a:rPr lang="ru-RU" sz="2000" b="1" spc="0" dirty="0" err="1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Дніпро</a:t>
            </a:r>
            <a:r>
              <a:rPr lang="ru-RU" sz="2000" b="1" spc="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”. </a:t>
            </a:r>
            <a:r>
              <a:rPr lang="ru-RU" sz="2000" b="1" spc="0" dirty="0" err="1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Усього</a:t>
            </a:r>
            <a:r>
              <a:rPr lang="ru-RU" sz="2000" b="1" spc="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 на </a:t>
            </a:r>
            <a:r>
              <a:rPr lang="ru-RU" sz="2000" b="1" spc="0" dirty="0" err="1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трьох</a:t>
            </a:r>
            <a:r>
              <a:rPr lang="ru-RU" sz="2000" b="1" spc="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ru-RU" sz="2000" b="1" spc="0" dirty="0" err="1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закордонних</a:t>
            </a:r>
            <a:r>
              <a:rPr lang="ru-RU" sz="2000" b="1" spc="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 космодромах - Байконур, </a:t>
            </a:r>
            <a:r>
              <a:rPr lang="ru-RU" sz="2000" b="1" spc="0" dirty="0" err="1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Плесецьк</a:t>
            </a:r>
            <a:r>
              <a:rPr lang="ru-RU" sz="2000" b="1" spc="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 і "</a:t>
            </a:r>
            <a:r>
              <a:rPr lang="ru-RU" sz="2000" b="1" spc="0" dirty="0" err="1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Сі</a:t>
            </a:r>
            <a:r>
              <a:rPr lang="ru-RU" sz="2000" b="1" spc="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 Ленч” - </a:t>
            </a:r>
            <a:r>
              <a:rPr lang="ru-RU" sz="2000" b="1" spc="0" dirty="0" err="1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експлуатуються</a:t>
            </a:r>
            <a:r>
              <a:rPr lang="ru-RU" sz="2000" b="1" spc="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ru-RU" sz="2000" b="1" spc="0" dirty="0" err="1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п’ять</a:t>
            </a:r>
            <a:r>
              <a:rPr lang="ru-RU" sz="2000" b="1" spc="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ru-RU" sz="2000" b="1" spc="0" dirty="0" err="1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українських</a:t>
            </a:r>
            <a:r>
              <a:rPr lang="ru-RU" sz="2000" b="1" spc="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 ракетно-</a:t>
            </a:r>
            <a:r>
              <a:rPr lang="ru-RU" sz="2000" b="1" spc="0" dirty="0" err="1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космічних</a:t>
            </a:r>
            <a:r>
              <a:rPr lang="ru-RU" sz="2000" b="1" spc="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ru-RU" sz="2000" b="1" spc="0" dirty="0" err="1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комплексів</a:t>
            </a:r>
            <a:r>
              <a:rPr lang="ru-RU" sz="2000" b="1" spc="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: "Циклон-2”, "Циклон-3”, "Зеніт-2”, "Зеніт-3</a:t>
            </a:r>
            <a:r>
              <a:rPr lang="en-US" sz="2000" b="1" spc="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SL”, "</a:t>
            </a:r>
            <a:r>
              <a:rPr lang="ru-RU" sz="2000" b="1" spc="0" dirty="0" err="1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Дніпро</a:t>
            </a:r>
            <a:r>
              <a:rPr lang="ru-RU" sz="2000" b="1" spc="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”, </a:t>
            </a:r>
            <a:r>
              <a:rPr lang="ru-RU" sz="2000" b="1" spc="0" dirty="0" err="1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якими</a:t>
            </a:r>
            <a:r>
              <a:rPr lang="ru-RU" sz="2000" b="1" spc="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, з 1991 року </a:t>
            </a:r>
            <a:r>
              <a:rPr lang="ru-RU" sz="2000" b="1" spc="0" dirty="0" err="1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здійснено</a:t>
            </a:r>
            <a:r>
              <a:rPr lang="ru-RU" sz="2000" b="1" spc="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ru-RU" sz="2000" b="1" spc="0" dirty="0" err="1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майже</a:t>
            </a:r>
            <a:r>
              <a:rPr lang="ru-RU" sz="2000" b="1" spc="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ru-RU" sz="2000" b="1" spc="0" dirty="0" err="1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вісім</a:t>
            </a:r>
            <a:r>
              <a:rPr lang="ru-RU" sz="2000" b="1" spc="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ru-RU" sz="2000" b="1" spc="0" dirty="0" err="1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десятків</a:t>
            </a:r>
            <a:r>
              <a:rPr lang="ru-RU" sz="2000" b="1" spc="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ru-RU" sz="2000" b="1" spc="0" dirty="0" err="1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пусків</a:t>
            </a:r>
            <a:r>
              <a:rPr lang="ru-RU" sz="2000" b="1" spc="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, та </a:t>
            </a:r>
            <a:r>
              <a:rPr lang="ru-RU" sz="2000" b="1" spc="0" dirty="0" err="1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виведено</a:t>
            </a:r>
            <a:r>
              <a:rPr lang="ru-RU" sz="2000" b="1" spc="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 на </a:t>
            </a:r>
            <a:r>
              <a:rPr lang="ru-RU" sz="2000" b="1" spc="0" dirty="0" err="1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орбіту</a:t>
            </a:r>
            <a:r>
              <a:rPr lang="ru-RU" sz="2000" b="1" spc="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ru-RU" sz="2000" b="1" spc="0" dirty="0" err="1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понад</a:t>
            </a:r>
            <a:r>
              <a:rPr lang="ru-RU" sz="2000" b="1" spc="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ru-RU" sz="2000" b="1" spc="0" dirty="0" err="1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півтори</a:t>
            </a:r>
            <a:r>
              <a:rPr lang="ru-RU" sz="2000" b="1" spc="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ru-RU" sz="2000" b="1" spc="0" dirty="0" err="1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сотні</a:t>
            </a:r>
            <a:r>
              <a:rPr lang="ru-RU" sz="2000" b="1" spc="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ru-RU" sz="2000" b="1" spc="0" dirty="0" err="1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супутників</a:t>
            </a:r>
            <a:r>
              <a:rPr lang="ru-RU" sz="2000" b="1" spc="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. На </a:t>
            </a:r>
            <a:r>
              <a:rPr lang="ru-RU" sz="2000" b="1" spc="0" dirty="0" err="1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сьогодні</a:t>
            </a:r>
            <a:r>
              <a:rPr lang="ru-RU" sz="2000" b="1" spc="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ru-RU" sz="2000" b="1" spc="0" dirty="0" err="1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Україна</a:t>
            </a:r>
            <a:r>
              <a:rPr lang="ru-RU" sz="2000" b="1" spc="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ru-RU" sz="2000" b="1" spc="0" dirty="0" err="1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контролює</a:t>
            </a:r>
            <a:r>
              <a:rPr lang="ru-RU" sz="2000" b="1" spc="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 10% ринку </a:t>
            </a:r>
            <a:r>
              <a:rPr lang="ru-RU" sz="2000" b="1" spc="0" dirty="0" err="1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космічних</a:t>
            </a:r>
            <a:r>
              <a:rPr lang="ru-RU" sz="2000" b="1" spc="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ru-RU" sz="2000" b="1" spc="0" dirty="0" err="1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послуг</a:t>
            </a:r>
            <a:r>
              <a:rPr lang="ru-RU" sz="2000" b="1" spc="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. </a:t>
            </a:r>
          </a:p>
          <a:p>
            <a:pPr marL="0" indent="0" fontAlgn="base">
              <a:buNone/>
            </a:pPr>
            <a:r>
              <a:rPr lang="ru-RU" sz="2000" b="1" spc="0" dirty="0" err="1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Останнім</a:t>
            </a:r>
            <a:r>
              <a:rPr lang="ru-RU" sz="2000" b="1" spc="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ru-RU" sz="2000" b="1" spc="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часом </a:t>
            </a:r>
            <a:r>
              <a:rPr lang="ru-RU" sz="2000" b="1" spc="0" dirty="0" err="1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з’явилася</a:t>
            </a:r>
            <a:r>
              <a:rPr lang="ru-RU" sz="2000" b="1" spc="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ru-RU" sz="2000" b="1" spc="0" dirty="0" err="1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інформація</a:t>
            </a:r>
            <a:r>
              <a:rPr lang="ru-RU" sz="2000" b="1" spc="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 про те, </a:t>
            </a:r>
            <a:r>
              <a:rPr lang="ru-RU" sz="2000" b="1" spc="0" dirty="0" err="1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що</a:t>
            </a:r>
            <a:r>
              <a:rPr lang="ru-RU" sz="2000" b="1" spc="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 НКАУ </a:t>
            </a:r>
            <a:r>
              <a:rPr lang="ru-RU" sz="2000" b="1" spc="0" dirty="0" err="1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планує</a:t>
            </a:r>
            <a:r>
              <a:rPr lang="ru-RU" sz="2000" b="1" spc="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 разом з НАСА </a:t>
            </a:r>
            <a:r>
              <a:rPr lang="ru-RU" sz="2000" b="1" spc="0" dirty="0" err="1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розпочати</a:t>
            </a:r>
            <a:r>
              <a:rPr lang="ru-RU" sz="2000" b="1" spc="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ru-RU" sz="2000" b="1" spc="0" dirty="0" err="1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нову</a:t>
            </a:r>
            <a:r>
              <a:rPr lang="ru-RU" sz="2000" b="1" spc="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ru-RU" sz="2000" b="1" spc="0" dirty="0" err="1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спільну</a:t>
            </a:r>
            <a:r>
              <a:rPr lang="ru-RU" sz="2000" b="1" spc="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ru-RU" sz="2000" b="1" spc="0" dirty="0" err="1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Місячну</a:t>
            </a:r>
            <a:r>
              <a:rPr lang="ru-RU" sz="2000" b="1" spc="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ru-RU" sz="2000" b="1" spc="0" dirty="0" err="1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програму</a:t>
            </a:r>
            <a:r>
              <a:rPr lang="ru-RU" sz="2000" b="1" spc="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... </a:t>
            </a:r>
            <a:r>
              <a:rPr lang="ru-RU" sz="2000" b="1" spc="0" dirty="0" err="1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Адже</a:t>
            </a:r>
            <a:r>
              <a:rPr lang="ru-RU" sz="2000" b="1" spc="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ru-RU" sz="2000" b="1" spc="0" dirty="0" err="1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сьогодні</a:t>
            </a:r>
            <a:r>
              <a:rPr lang="ru-RU" sz="2000" b="1" spc="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ru-RU" sz="2000" b="1" spc="0" dirty="0" err="1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космічні</a:t>
            </a:r>
            <a:r>
              <a:rPr lang="ru-RU" sz="2000" b="1" spc="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ru-RU" sz="2000" b="1" spc="0" dirty="0" err="1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дослідження</a:t>
            </a:r>
            <a:r>
              <a:rPr lang="ru-RU" sz="2000" b="1" spc="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 - </a:t>
            </a:r>
            <a:r>
              <a:rPr lang="ru-RU" sz="2000" b="1" spc="0" dirty="0" err="1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це</a:t>
            </a:r>
            <a:r>
              <a:rPr lang="ru-RU" sz="2000" b="1" spc="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 не </a:t>
            </a:r>
            <a:r>
              <a:rPr lang="ru-RU" sz="2000" b="1" spc="0" dirty="0" err="1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лише</a:t>
            </a:r>
            <a:r>
              <a:rPr lang="ru-RU" sz="2000" b="1" spc="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 престиж </a:t>
            </a:r>
            <a:r>
              <a:rPr lang="ru-RU" sz="2000" b="1" spc="0" dirty="0" err="1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держави</a:t>
            </a:r>
            <a:r>
              <a:rPr lang="ru-RU" sz="2000" b="1" spc="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, але й </a:t>
            </a:r>
            <a:r>
              <a:rPr lang="ru-RU" sz="2000" b="1" spc="0" dirty="0" err="1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надзвичайно</a:t>
            </a:r>
            <a:r>
              <a:rPr lang="ru-RU" sz="2000" b="1" spc="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ru-RU" sz="2000" b="1" spc="0" dirty="0" err="1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прибутковий</a:t>
            </a:r>
            <a:r>
              <a:rPr lang="ru-RU" sz="2000" b="1" spc="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 та </a:t>
            </a:r>
            <a:r>
              <a:rPr lang="ru-RU" sz="2000" b="1" spc="0" dirty="0" err="1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перспективний</a:t>
            </a:r>
            <a:r>
              <a:rPr lang="ru-RU" sz="2000" b="1" spc="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ru-RU" sz="2000" b="1" spc="0" dirty="0" err="1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бізнес</a:t>
            </a:r>
            <a:r>
              <a:rPr lang="ru-RU" sz="2000" b="1" spc="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. </a:t>
            </a:r>
          </a:p>
          <a:p>
            <a:pPr marL="0" indent="0" fontAlgn="base">
              <a:buNone/>
            </a:pPr>
            <a:endParaRPr lang="ru-RU" sz="2000" b="1" spc="0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33367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оризонт">
  <a:themeElements>
    <a:clrScheme name="Горизонт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Горизонт">
      <a:maj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Горизонт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2924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40000"/>
              </a:schemeClr>
            </a:gs>
            <a:gs pos="31000">
              <a:schemeClr val="phClr">
                <a:tint val="100000"/>
                <a:shade val="90000"/>
                <a:alpha val="100000"/>
              </a:schemeClr>
            </a:gs>
            <a:gs pos="100000">
              <a:schemeClr val="phClr">
                <a:tint val="100000"/>
                <a:shade val="80000"/>
                <a:alpha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80000"/>
              </a:schemeClr>
            </a:gs>
            <a:gs pos="41000">
              <a:schemeClr val="phClr">
                <a:tint val="100000"/>
                <a:shade val="100000"/>
                <a:alpha val="100000"/>
                <a:satMod val="150000"/>
              </a:schemeClr>
            </a:gs>
            <a:gs pos="100000">
              <a:schemeClr val="phClr">
                <a:tint val="100000"/>
                <a:shade val="65000"/>
                <a:alpha val="100000"/>
              </a:schemeClr>
            </a:gs>
          </a:gsLst>
          <a:path path="circle">
            <a:fillToRect l="50000" t="8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Horizon</Template>
  <TotalTime>43</TotalTime>
  <Words>411</Words>
  <Application>Microsoft Office PowerPoint</Application>
  <PresentationFormat>Экран (4:3)</PresentationFormat>
  <Paragraphs>21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Горизонт</vt:lpstr>
      <vt:lpstr>Україна - космічна держава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Україна - космічна держава</dc:title>
  <dc:creator>Пользователь Windows</dc:creator>
  <cp:lastModifiedBy>Пользователь Windows</cp:lastModifiedBy>
  <cp:revision>6</cp:revision>
  <dcterms:created xsi:type="dcterms:W3CDTF">2020-05-22T14:44:40Z</dcterms:created>
  <dcterms:modified xsi:type="dcterms:W3CDTF">2021-04-15T09:29:31Z</dcterms:modified>
</cp:coreProperties>
</file>