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9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pitchFamily="1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66" d="100"/>
          <a:sy n="66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1D799-D6B4-412F-95B2-CFB787C4A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5764138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C3BBB-4B9D-4BFD-9A27-EBCBBD594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473237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6EF45-F908-4A19-B222-7BC899E7E7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508456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0B65F-BA07-4FB0-BB3E-A60F90756C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5577127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84B34-AFF3-4120-8F30-FF9E778B3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526588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560D7-BD71-4389-A021-FC95D78D7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130244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7B8B1-65C7-4762-9B73-105EC9728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3724906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06555-B347-41BB-95E8-4DE665040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7347600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0DE4C-06D2-4C8B-9DB1-BDBFB868E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177799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E2885-1930-482D-B8BF-A864EE258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9388972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B3919-78C7-45B4-844D-4B26DE02B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5026459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853A2C6-A5D9-44A9-9746-4693B026B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slow">
    <p:pu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gif"/><Relationship Id="rId7" Type="http://schemas.microsoft.com/office/2007/relationships/hdphoto" Target="../media/hdphoto6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5.wdp"/><Relationship Id="rId4" Type="http://schemas.openxmlformats.org/officeDocument/2006/relationships/image" Target="../media/image28.png"/><Relationship Id="rId9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png"/><Relationship Id="rId7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openxmlformats.org/officeDocument/2006/relationships/image" Target="../media/image15.jpeg"/><Relationship Id="rId4" Type="http://schemas.microsoft.com/office/2007/relationships/hdphoto" Target="../media/hdphoto4.wdp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3.jpeg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-fotki.yandex.ru/get/5608/valenta-mog.196/0_77150_8fc5eb67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65963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9058" y="971052"/>
            <a:ext cx="5615833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sz="5400" b="1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16000" b="1" spc="50" dirty="0" smtClean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Ґрунт</a:t>
            </a:r>
            <a:endParaRPr lang="uk-UA" sz="16000" b="1" spc="50" dirty="0">
              <a:ln w="11430"/>
              <a:blipFill>
                <a:blip r:embed="rId3"/>
                <a:tile tx="0" ty="0" sx="100000" sy="100000" flip="none" algn="tl"/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4069149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Житушкіна</a:t>
            </a:r>
            <a:r>
              <a:rPr lang="ru-RU" sz="32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А.В.</a:t>
            </a:r>
            <a:endParaRPr lang="uk-UA" sz="32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893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b="1" cap="all" spc="0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Чи може  </a:t>
            </a:r>
            <a:r>
              <a:rPr lang="ru-RU" b="1" cap="all" dirty="0" err="1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Ґрунт</a:t>
            </a:r>
            <a:r>
              <a:rPr lang="uk-UA" b="1" cap="all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spc="0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хворіти</a:t>
            </a:r>
            <a:r>
              <a:rPr lang="uk-UA" sz="5400" b="1" cap="all" spc="0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uk-UA" sz="5400" b="1" cap="all" spc="0" dirty="0">
              <a:ln w="9000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3794" name="Picture 2" descr="http://www.stihi.ru/pics/2012/08/15/754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466" y="1124744"/>
            <a:ext cx="2146628" cy="170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73722" y="1257655"/>
            <a:ext cx="1898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3796" name="Picture 4" descr="http://www.tatarpirog.ru/i_all/shop/shop_large_98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8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0172" y="824288"/>
            <a:ext cx="2905650" cy="201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652120" y="1257655"/>
            <a:ext cx="3240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років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12318" y="3284984"/>
            <a:ext cx="35870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років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3798" name="Picture 6" descr="http://tsarplast.kiev.ua/upload/platform/editor/cs_20/image/bmw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7764" y="2492896"/>
            <a:ext cx="1593717" cy="223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http://us.123rf.com/400wm/400/400/ginosphotos/ginosphotos1009/ginosphotos100900339/7793022-bottiglia-di-acqua-vuota-sopra-uno-sfondo-neutro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250" b="95000" l="9023" r="921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40352">
            <a:off x="3467722" y="2935850"/>
            <a:ext cx="1481022" cy="223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8904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8930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b="1" cap="all" spc="0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Як зберегти </a:t>
            </a:r>
            <a:r>
              <a:rPr lang="ru-RU" b="1" cap="all" dirty="0" err="1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Ґрунт</a:t>
            </a:r>
            <a:endParaRPr lang="uk-UA" sz="5400" b="1" cap="all" spc="0" dirty="0">
              <a:ln w="9000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5842" name="Picture 2" descr="http://www.greenpeace.org/russia/Global/russia/image/2003/12/548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3746546" cy="25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://vgolos.com.ua/media/gallery/full/s/m/smittia%201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19"/>
            <a:ext cx="3433074" cy="25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 bwMode="auto">
          <a:xfrm flipH="1">
            <a:off x="5076056" y="620688"/>
            <a:ext cx="2808312" cy="3168352"/>
          </a:xfrm>
          <a:prstGeom prst="line">
            <a:avLst/>
          </a:prstGeom>
          <a:noFill/>
          <a:ln w="1079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5846" name="Picture 6" descr="http://st.gdefon.com/wallpapers_original/265039_makro_-listya_-les_-derevo_-vetka_-hdr_-kucha__3648x2736_%28www.GdeFon.ru%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735" y="355629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35078" flipH="1">
            <a:off x="5044701" y="3648911"/>
            <a:ext cx="3489326" cy="275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29576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623" y="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chemeClr val="tx1"/>
                </a:solidFill>
              </a:rPr>
              <a:t>Повторення</a:t>
            </a:r>
            <a:endParaRPr lang="uk-UA" sz="28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8842" y="277088"/>
            <a:ext cx="21890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445830"/>
            <a:ext cx="36193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Повітря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5166" y="1261438"/>
            <a:ext cx="28214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прозора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42204" y="1522195"/>
            <a:ext cx="286315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прозоре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002" y="1912402"/>
            <a:ext cx="37393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 запаху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1864" y="2279839"/>
            <a:ext cx="37393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 запаху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9335" y="2664558"/>
            <a:ext cx="353853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 смаку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53423" y="3049279"/>
            <a:ext cx="27606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Є </a:t>
            </a:r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скрізь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4456" y="5445224"/>
            <a:ext cx="49912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Має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три </a:t>
            </a:r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стани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7744" y="3284984"/>
            <a:ext cx="25698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текуча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143" y="4054425"/>
            <a:ext cx="48406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</a:t>
            </a:r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має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форми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4993" y="4811482"/>
            <a:ext cx="39621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Розчинник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 descr="http://img-fotki.yandex.ru/get/4213/annaze63.a0/0_3a89f_8fef019c_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938295">
            <a:off x="4976608" y="3573561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http://img-fotki.yandex.ru/get/6443/54833049.74/0_b2b56_b372c096_M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0569" y="3027590"/>
            <a:ext cx="3863431" cy="368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842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1600" dirty="0" err="1">
                <a:solidFill>
                  <a:schemeClr val="tx1"/>
                </a:solidFill>
              </a:rPr>
              <a:t>Пригадайте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які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умови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потрібні</a:t>
            </a:r>
            <a:r>
              <a:rPr lang="ru-RU" sz="1600" dirty="0">
                <a:solidFill>
                  <a:schemeClr val="tx1"/>
                </a:solidFill>
              </a:rPr>
              <a:t> для </a:t>
            </a:r>
            <a:r>
              <a:rPr lang="ru-RU" sz="1600" dirty="0" err="1">
                <a:solidFill>
                  <a:schemeClr val="tx1"/>
                </a:solidFill>
              </a:rPr>
              <a:t>життя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рослин</a:t>
            </a:r>
            <a:r>
              <a:rPr lang="ru-RU" sz="1600" dirty="0">
                <a:solidFill>
                  <a:schemeClr val="tx1"/>
                </a:solidFill>
              </a:rPr>
              <a:t>. (вода, </a:t>
            </a:r>
            <a:r>
              <a:rPr lang="ru-RU" sz="1600" dirty="0" err="1">
                <a:solidFill>
                  <a:schemeClr val="tx1"/>
                </a:solidFill>
              </a:rPr>
              <a:t>повітря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smtClean="0">
                <a:solidFill>
                  <a:schemeClr val="tx1"/>
                </a:solidFill>
              </a:rPr>
              <a:t>грунт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світло</a:t>
            </a:r>
            <a:r>
              <a:rPr lang="ru-RU" sz="1600" dirty="0">
                <a:solidFill>
                  <a:schemeClr val="tx1"/>
                </a:solidFill>
              </a:rPr>
              <a:t>, тепло).</a:t>
            </a:r>
            <a:endParaRPr lang="uk-UA" sz="1600" dirty="0">
              <a:solidFill>
                <a:schemeClr val="tx1"/>
              </a:solidFill>
            </a:endParaRPr>
          </a:p>
          <a:p>
            <a:pPr lvl="0" algn="l"/>
            <a:r>
              <a:rPr lang="ru-RU" sz="1600" dirty="0" err="1">
                <a:solidFill>
                  <a:schemeClr val="tx1"/>
                </a:solidFill>
              </a:rPr>
              <a:t>Сьогодня</a:t>
            </a:r>
            <a:r>
              <a:rPr lang="ru-RU" sz="1600" dirty="0">
                <a:solidFill>
                  <a:schemeClr val="tx1"/>
                </a:solidFill>
              </a:rPr>
              <a:t> ми з вами </a:t>
            </a:r>
            <a:r>
              <a:rPr lang="ru-RU" sz="1600" dirty="0" err="1">
                <a:solidFill>
                  <a:schemeClr val="tx1"/>
                </a:solidFill>
              </a:rPr>
              <a:t>будемо</a:t>
            </a:r>
            <a:r>
              <a:rPr lang="ru-RU" sz="1600" dirty="0">
                <a:solidFill>
                  <a:schemeClr val="tx1"/>
                </a:solidFill>
              </a:rPr>
              <a:t> вести </a:t>
            </a:r>
            <a:r>
              <a:rPr lang="ru-RU" sz="1600" dirty="0" err="1">
                <a:solidFill>
                  <a:schemeClr val="tx1"/>
                </a:solidFill>
              </a:rPr>
              <a:t>мову</a:t>
            </a:r>
            <a:r>
              <a:rPr lang="ru-RU" sz="1600" dirty="0">
                <a:solidFill>
                  <a:schemeClr val="tx1"/>
                </a:solidFill>
              </a:rPr>
              <a:t> про одну з </a:t>
            </a:r>
            <a:r>
              <a:rPr lang="ru-RU" sz="1600" dirty="0" err="1">
                <a:solidFill>
                  <a:schemeClr val="tx1"/>
                </a:solidFill>
              </a:rPr>
              <a:t>цих</a:t>
            </a:r>
            <a:r>
              <a:rPr lang="ru-RU" sz="1600" dirty="0">
                <a:solidFill>
                  <a:schemeClr val="tx1"/>
                </a:solidFill>
              </a:rPr>
              <a:t> умов. А про яку </a:t>
            </a:r>
            <a:r>
              <a:rPr lang="ru-RU" sz="1600" dirty="0" err="1">
                <a:solidFill>
                  <a:schemeClr val="tx1"/>
                </a:solidFill>
              </a:rPr>
              <a:t>саме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ви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дізнаетесь</a:t>
            </a:r>
            <a:r>
              <a:rPr lang="ru-RU" sz="1600" dirty="0">
                <a:solidFill>
                  <a:schemeClr val="tx1"/>
                </a:solidFill>
              </a:rPr>
              <a:t>, коли 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відгадаєте</a:t>
            </a:r>
            <a:r>
              <a:rPr lang="ru-RU" sz="1600" dirty="0" smtClean="0">
                <a:solidFill>
                  <a:schemeClr val="tx1"/>
                </a:solidFill>
              </a:rPr>
              <a:t> загадку.</a:t>
            </a:r>
            <a:endParaRPr lang="uk-UA" sz="1600" dirty="0">
              <a:solidFill>
                <a:schemeClr val="tx1"/>
              </a:solidFill>
            </a:endParaRPr>
          </a:p>
        </p:txBody>
      </p:sp>
      <p:sp>
        <p:nvSpPr>
          <p:cNvPr id="16" name="Выноска-облако 15"/>
          <p:cNvSpPr/>
          <p:nvPr/>
        </p:nvSpPr>
        <p:spPr bwMode="auto">
          <a:xfrm>
            <a:off x="3059832" y="908720"/>
            <a:ext cx="5256584" cy="2664296"/>
          </a:xfrm>
          <a:prstGeom prst="cloudCallout">
            <a:avLst>
              <a:gd name="adj1" fmla="val -34736"/>
              <a:gd name="adj2" fmla="val 92435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sz="2400" dirty="0" smtClean="0"/>
          </a:p>
          <a:p>
            <a:r>
              <a:rPr lang="ru-RU" sz="2400" dirty="0" smtClean="0"/>
              <a:t>Мене </a:t>
            </a:r>
            <a:r>
              <a:rPr lang="ru-RU" sz="2400" dirty="0" err="1"/>
              <a:t>ріжуть</a:t>
            </a:r>
            <a:r>
              <a:rPr lang="ru-RU" sz="2400" dirty="0"/>
              <a:t>, мене </a:t>
            </a:r>
            <a:r>
              <a:rPr lang="ru-RU" sz="2400" dirty="0" err="1"/>
              <a:t>б’ють</a:t>
            </a:r>
            <a:r>
              <a:rPr lang="ru-RU" sz="2400" dirty="0"/>
              <a:t>,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 я не </a:t>
            </a:r>
            <a:r>
              <a:rPr lang="ru-RU" sz="2400" dirty="0" err="1"/>
              <a:t>ображаюся</a:t>
            </a:r>
            <a:r>
              <a:rPr lang="ru-RU" sz="2400" dirty="0"/>
              <a:t>, 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а </a:t>
            </a:r>
            <a:r>
              <a:rPr lang="ru-RU" sz="2400" dirty="0" err="1"/>
              <a:t>ще</a:t>
            </a:r>
            <a:r>
              <a:rPr lang="ru-RU" sz="2400" dirty="0"/>
              <a:t> </a:t>
            </a:r>
            <a:r>
              <a:rPr lang="ru-RU" sz="2400" dirty="0" err="1"/>
              <a:t>кращим</a:t>
            </a:r>
            <a:r>
              <a:rPr lang="ru-RU" sz="2400" dirty="0"/>
              <a:t> стаю. </a:t>
            </a:r>
            <a:endParaRPr lang="ru-RU" sz="2400" dirty="0" smtClean="0">
              <a:effectLst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7650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4922">
            <a:off x="320822" y="2984293"/>
            <a:ext cx="3764610" cy="297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://lenagold.narod.ru/fon/clipart/r/rom/romash8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025" y="4869160"/>
            <a:ext cx="9170720" cy="224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25946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425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1400" dirty="0">
                <a:solidFill>
                  <a:schemeClr val="tx1"/>
                </a:solidFill>
              </a:rPr>
              <a:t>Грунт – </a:t>
            </a:r>
            <a:r>
              <a:rPr lang="ru-RU" sz="1400" dirty="0" err="1">
                <a:solidFill>
                  <a:schemeClr val="tx1"/>
                </a:solidFill>
              </a:rPr>
              <a:t>це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верхній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пухкий</a:t>
            </a:r>
            <a:r>
              <a:rPr lang="ru-RU" sz="1400" dirty="0">
                <a:solidFill>
                  <a:schemeClr val="tx1"/>
                </a:solidFill>
              </a:rPr>
              <a:t> шар </a:t>
            </a:r>
            <a:r>
              <a:rPr lang="ru-RU" sz="1400" dirty="0" err="1">
                <a:solidFill>
                  <a:schemeClr val="tx1"/>
                </a:solidFill>
              </a:rPr>
              <a:t>землі</a:t>
            </a:r>
            <a:r>
              <a:rPr lang="ru-RU" sz="1400" dirty="0">
                <a:solidFill>
                  <a:schemeClr val="tx1"/>
                </a:solidFill>
              </a:rPr>
              <a:t>, на </a:t>
            </a:r>
            <a:r>
              <a:rPr lang="ru-RU" sz="1400" dirty="0" err="1">
                <a:solidFill>
                  <a:schemeClr val="tx1"/>
                </a:solidFill>
              </a:rPr>
              <a:t>якому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ростуть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рослини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  <a:r>
              <a:rPr lang="ru-RU" sz="1400" dirty="0">
                <a:solidFill>
                  <a:schemeClr val="tx1"/>
                </a:solidFill>
              </a:rPr>
              <a:t>У </a:t>
            </a:r>
            <a:r>
              <a:rPr lang="ru-RU" sz="1400" dirty="0" err="1">
                <a:solidFill>
                  <a:schemeClr val="tx1"/>
                </a:solidFill>
              </a:rPr>
              <a:t>нижній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частині</a:t>
            </a:r>
            <a:r>
              <a:rPr lang="ru-RU" sz="1400" dirty="0">
                <a:solidFill>
                  <a:schemeClr val="tx1"/>
                </a:solidFill>
              </a:rPr>
              <a:t> грунт </a:t>
            </a:r>
            <a:r>
              <a:rPr lang="ru-RU" sz="1400" dirty="0" err="1">
                <a:solidFill>
                  <a:schemeClr val="tx1"/>
                </a:solidFill>
              </a:rPr>
              <a:t>поступово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світлішає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Під</a:t>
            </a:r>
            <a:r>
              <a:rPr lang="ru-RU" sz="1400" dirty="0">
                <a:solidFill>
                  <a:schemeClr val="tx1"/>
                </a:solidFill>
              </a:rPr>
              <a:t> шаром грунту </a:t>
            </a:r>
            <a:r>
              <a:rPr lang="ru-RU" sz="1400" dirty="0" err="1">
                <a:solidFill>
                  <a:schemeClr val="tx1"/>
                </a:solidFill>
              </a:rPr>
              <a:t>залягає</a:t>
            </a:r>
            <a:r>
              <a:rPr lang="ru-RU" sz="1400" dirty="0">
                <a:solidFill>
                  <a:schemeClr val="tx1"/>
                </a:solidFill>
              </a:rPr>
              <a:t> шар </a:t>
            </a:r>
            <a:r>
              <a:rPr lang="ru-RU" sz="1400" dirty="0" err="1">
                <a:solidFill>
                  <a:schemeClr val="tx1"/>
                </a:solidFill>
              </a:rPr>
              <a:t>піску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глини</a:t>
            </a:r>
            <a:r>
              <a:rPr lang="ru-RU" sz="1400" dirty="0">
                <a:solidFill>
                  <a:schemeClr val="tx1"/>
                </a:solidFill>
              </a:rPr>
              <a:t> і </a:t>
            </a:r>
            <a:r>
              <a:rPr lang="ru-RU" sz="1400" dirty="0" err="1">
                <a:solidFill>
                  <a:schemeClr val="tx1"/>
                </a:solidFill>
              </a:rPr>
              <a:t>каміння</a:t>
            </a:r>
            <a:endParaRPr lang="uk-UA" sz="1400" dirty="0">
              <a:solidFill>
                <a:schemeClr val="tx1"/>
              </a:solidFill>
            </a:endParaRPr>
          </a:p>
        </p:txBody>
      </p:sp>
      <p:pic>
        <p:nvPicPr>
          <p:cNvPr id="28676" name="Picture 4" descr="http://upload.wikimedia.org/wikipedia/commons/4/46/Stagnogl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960" y="531645"/>
            <a:ext cx="9156576" cy="656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35078" flipH="1">
            <a:off x="6413992" y="3884465"/>
            <a:ext cx="3489326" cy="275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15372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425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1400" dirty="0"/>
              <a:t> </a:t>
            </a:r>
            <a:r>
              <a:rPr lang="ru-RU" sz="1400" dirty="0" err="1">
                <a:solidFill>
                  <a:schemeClr val="tx1"/>
                </a:solidFill>
              </a:rPr>
              <a:t>Що</a:t>
            </a:r>
            <a:r>
              <a:rPr lang="ru-RU" sz="1400" dirty="0">
                <a:solidFill>
                  <a:schemeClr val="tx1"/>
                </a:solidFill>
              </a:rPr>
              <a:t> в </a:t>
            </a:r>
            <a:r>
              <a:rPr lang="ru-RU" sz="1400" dirty="0" err="1">
                <a:solidFill>
                  <a:schemeClr val="tx1"/>
                </a:solidFill>
              </a:rPr>
              <a:t>ньому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знаходиться</a:t>
            </a:r>
            <a:r>
              <a:rPr lang="ru-RU" sz="1400" dirty="0">
                <a:solidFill>
                  <a:schemeClr val="tx1"/>
                </a:solidFill>
              </a:rPr>
              <a:t>? (</a:t>
            </a:r>
            <a:r>
              <a:rPr lang="ru-RU" sz="1400" dirty="0" err="1">
                <a:solidFill>
                  <a:schemeClr val="tx1"/>
                </a:solidFill>
              </a:rPr>
              <a:t>коріння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рослин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відмерлі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рештки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рослин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черв'яки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комахи</a:t>
            </a:r>
            <a:r>
              <a:rPr lang="ru-RU" sz="1400" dirty="0">
                <a:solidFill>
                  <a:schemeClr val="tx1"/>
                </a:solidFill>
              </a:rPr>
              <a:t> та </a:t>
            </a:r>
            <a:r>
              <a:rPr lang="ru-RU" sz="1400" dirty="0" err="1">
                <a:solidFill>
                  <a:schemeClr val="tx1"/>
                </a:solidFill>
              </a:rPr>
              <a:t>їхні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лічинки</a:t>
            </a:r>
            <a:r>
              <a:rPr lang="ru-RU" sz="1400" dirty="0">
                <a:solidFill>
                  <a:schemeClr val="tx1"/>
                </a:solidFill>
              </a:rPr>
              <a:t>). </a:t>
            </a:r>
            <a:r>
              <a:rPr lang="ru-RU" sz="1400" dirty="0" err="1">
                <a:solidFill>
                  <a:schemeClr val="tx1"/>
                </a:solidFill>
              </a:rPr>
              <a:t>Під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впливом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мікроорганізмів</a:t>
            </a:r>
            <a:r>
              <a:rPr lang="ru-RU" sz="1400" dirty="0">
                <a:solidFill>
                  <a:schemeClr val="tx1"/>
                </a:solidFill>
              </a:rPr>
              <a:t> опале </a:t>
            </a:r>
            <a:r>
              <a:rPr lang="ru-RU" sz="1400" dirty="0" err="1">
                <a:solidFill>
                  <a:schemeClr val="tx1"/>
                </a:solidFill>
              </a:rPr>
              <a:t>листя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відмерлі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рослини</a:t>
            </a:r>
            <a:r>
              <a:rPr lang="ru-RU" sz="1400" dirty="0">
                <a:solidFill>
                  <a:schemeClr val="tx1"/>
                </a:solidFill>
              </a:rPr>
              <a:t> з </a:t>
            </a:r>
            <a:r>
              <a:rPr lang="ru-RU" sz="1400" dirty="0" err="1">
                <a:solidFill>
                  <a:schemeClr val="tx1"/>
                </a:solidFill>
              </a:rPr>
              <a:t>тваринами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перетворюються</a:t>
            </a:r>
            <a:r>
              <a:rPr lang="ru-RU" sz="1400" dirty="0">
                <a:solidFill>
                  <a:schemeClr val="tx1"/>
                </a:solidFill>
              </a:rPr>
              <a:t> у </a:t>
            </a:r>
            <a:r>
              <a:rPr lang="ru-RU" sz="1400" dirty="0" err="1">
                <a:solidFill>
                  <a:schemeClr val="tx1"/>
                </a:solidFill>
              </a:rPr>
              <a:t>перегній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Від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кількості</a:t>
            </a:r>
            <a:r>
              <a:rPr lang="ru-RU" sz="1400" dirty="0">
                <a:solidFill>
                  <a:schemeClr val="tx1"/>
                </a:solidFill>
              </a:rPr>
              <a:t> перегною в </a:t>
            </a:r>
            <a:r>
              <a:rPr lang="ru-RU" sz="1400" dirty="0" err="1">
                <a:solidFill>
                  <a:schemeClr val="tx1"/>
                </a:solidFill>
              </a:rPr>
              <a:t>грунті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залежить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його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найважливіша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властивість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ru-RU" sz="1400" dirty="0" err="1">
                <a:solidFill>
                  <a:schemeClr val="tx1"/>
                </a:solidFill>
              </a:rPr>
              <a:t>родючість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endParaRPr lang="uk-UA" sz="1400" dirty="0">
              <a:solidFill>
                <a:schemeClr val="tx1"/>
              </a:solidFill>
            </a:endParaRPr>
          </a:p>
        </p:txBody>
      </p:sp>
      <p:pic>
        <p:nvPicPr>
          <p:cNvPr id="28674" name="Picture 2" descr="C:\Users\Reinford\Pictures\img1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1111" b="66696" l="6895" r="89498"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29" t="23881" r="10961" b="33925"/>
          <a:stretch/>
        </p:blipFill>
        <p:spPr bwMode="auto">
          <a:xfrm rot="10800000">
            <a:off x="2378365" y="476670"/>
            <a:ext cx="6586123" cy="554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35078" flipH="1">
            <a:off x="6424662" y="4245722"/>
            <a:ext cx="2840397" cy="224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://supersadovod.ru/wp-content/uploads/2012/08/Kroty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72" y="752041"/>
            <a:ext cx="1885041" cy="122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s46.radikal.ru/i113/0906/45/d3718edb5ecc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11" t="12458" r="11308" b="23311"/>
          <a:stretch/>
        </p:blipFill>
        <p:spPr bwMode="auto">
          <a:xfrm>
            <a:off x="142452" y="2152343"/>
            <a:ext cx="1920798" cy="120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www.zin.ru/animalia/coleoptera/images/sources/P12106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452" y="3501009"/>
            <a:ext cx="1920798" cy="126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://chudo-ogorod.ru/wp-content/uploads/2009/12/cherv-300x22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72" y="4855033"/>
            <a:ext cx="1885041" cy="131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53515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425"/>
            <a:ext cx="914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sz="1400" dirty="0" err="1">
                <a:solidFill>
                  <a:schemeClr val="tx1"/>
                </a:solidFill>
              </a:rPr>
              <a:t>Утворення</a:t>
            </a:r>
            <a:r>
              <a:rPr lang="ru-RU" sz="1400" dirty="0">
                <a:solidFill>
                  <a:schemeClr val="tx1"/>
                </a:solidFill>
              </a:rPr>
              <a:t> грунту </a:t>
            </a:r>
            <a:r>
              <a:rPr lang="ru-RU" sz="1400" dirty="0" smtClean="0">
                <a:solidFill>
                  <a:schemeClr val="tx1"/>
                </a:solidFill>
              </a:rPr>
              <a:t>.Гори </a:t>
            </a:r>
            <a:r>
              <a:rPr lang="ru-RU" sz="1400" dirty="0" err="1">
                <a:solidFill>
                  <a:schemeClr val="tx1"/>
                </a:solidFill>
              </a:rPr>
              <a:t>руйнуються</a:t>
            </a:r>
            <a:r>
              <a:rPr lang="ru-RU" sz="1400" dirty="0">
                <a:solidFill>
                  <a:schemeClr val="tx1"/>
                </a:solidFill>
              </a:rPr>
              <a:t> і </a:t>
            </a:r>
            <a:r>
              <a:rPr lang="ru-RU" sz="1400" dirty="0" err="1">
                <a:solidFill>
                  <a:schemeClr val="tx1"/>
                </a:solidFill>
              </a:rPr>
              <a:t>розсипаються</a:t>
            </a:r>
            <a:r>
              <a:rPr lang="ru-RU" sz="1400" dirty="0">
                <a:solidFill>
                  <a:schemeClr val="tx1"/>
                </a:solidFill>
              </a:rPr>
              <a:t> на </a:t>
            </a:r>
            <a:r>
              <a:rPr lang="ru-RU" sz="1400" dirty="0" err="1">
                <a:solidFill>
                  <a:schemeClr val="tx1"/>
                </a:solidFill>
              </a:rPr>
              <a:t>каміння</a:t>
            </a:r>
            <a:r>
              <a:rPr lang="ru-RU" sz="1400" dirty="0">
                <a:solidFill>
                  <a:schemeClr val="tx1"/>
                </a:solidFill>
              </a:rPr>
              <a:t>. На </a:t>
            </a:r>
            <a:r>
              <a:rPr lang="ru-RU" sz="1400" dirty="0" err="1">
                <a:solidFill>
                  <a:schemeClr val="tx1"/>
                </a:solidFill>
              </a:rPr>
              <a:t>каміння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спочатку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селяться</a:t>
            </a:r>
            <a:r>
              <a:rPr lang="ru-RU" sz="1400" dirty="0">
                <a:solidFill>
                  <a:schemeClr val="tx1"/>
                </a:solidFill>
              </a:rPr>
              <a:t> лишайники. </a:t>
            </a:r>
            <a:r>
              <a:rPr lang="ru-RU" sz="1400" dirty="0" err="1">
                <a:solidFill>
                  <a:schemeClr val="tx1"/>
                </a:solidFill>
              </a:rPr>
              <a:t>Після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їх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відмирання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між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камінням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накоплюється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трохи</a:t>
            </a:r>
            <a:r>
              <a:rPr lang="ru-RU" sz="1400" dirty="0">
                <a:solidFill>
                  <a:schemeClr val="tx1"/>
                </a:solidFill>
              </a:rPr>
              <a:t> перегною. </a:t>
            </a:r>
            <a:r>
              <a:rPr lang="ru-RU" sz="1400" dirty="0" err="1">
                <a:solidFill>
                  <a:schemeClr val="tx1"/>
                </a:solidFill>
              </a:rPr>
              <a:t>Якщо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туди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попадає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насіння</a:t>
            </a:r>
            <a:r>
              <a:rPr lang="ru-RU" sz="1400" dirty="0">
                <a:solidFill>
                  <a:schemeClr val="tx1"/>
                </a:solidFill>
              </a:rPr>
              <a:t>, з </a:t>
            </a:r>
            <a:r>
              <a:rPr lang="ru-RU" sz="1400" dirty="0" err="1">
                <a:solidFill>
                  <a:schemeClr val="tx1"/>
                </a:solidFill>
              </a:rPr>
              <a:t>нього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виростають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рослини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селяться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тварини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Значну</a:t>
            </a:r>
            <a:r>
              <a:rPr lang="ru-RU" sz="1400" dirty="0">
                <a:solidFill>
                  <a:schemeClr val="tx1"/>
                </a:solidFill>
              </a:rPr>
              <a:t> роль в </a:t>
            </a:r>
            <a:r>
              <a:rPr lang="ru-RU" sz="1400" dirty="0" err="1">
                <a:solidFill>
                  <a:schemeClr val="tx1"/>
                </a:solidFill>
              </a:rPr>
              <a:t>утворенні</a:t>
            </a:r>
            <a:r>
              <a:rPr lang="ru-RU" sz="1400" dirty="0">
                <a:solidFill>
                  <a:schemeClr val="tx1"/>
                </a:solidFill>
              </a:rPr>
              <a:t> грунту </a:t>
            </a:r>
            <a:r>
              <a:rPr lang="ru-RU" sz="1400" dirty="0" err="1">
                <a:solidFill>
                  <a:schemeClr val="tx1"/>
                </a:solidFill>
              </a:rPr>
              <a:t>відіграють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тварини</a:t>
            </a:r>
            <a:r>
              <a:rPr lang="ru-RU" sz="1400" dirty="0">
                <a:solidFill>
                  <a:schemeClr val="tx1"/>
                </a:solidFill>
              </a:rPr>
              <a:t>. Вони </a:t>
            </a:r>
            <a:r>
              <a:rPr lang="ru-RU" sz="1400" dirty="0" err="1">
                <a:solidFill>
                  <a:schemeClr val="tx1"/>
                </a:solidFill>
              </a:rPr>
              <a:t>розпушують</a:t>
            </a:r>
            <a:r>
              <a:rPr lang="ru-RU" sz="1400" dirty="0">
                <a:solidFill>
                  <a:schemeClr val="tx1"/>
                </a:solidFill>
              </a:rPr>
              <a:t> грунт. </a:t>
            </a:r>
            <a:r>
              <a:rPr lang="ru-RU" sz="1400" dirty="0" err="1">
                <a:solidFill>
                  <a:schemeClr val="tx1"/>
                </a:solidFill>
              </a:rPr>
              <a:t>Щоб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утворився</a:t>
            </a:r>
            <a:r>
              <a:rPr lang="ru-RU" sz="1400" dirty="0">
                <a:solidFill>
                  <a:schemeClr val="tx1"/>
                </a:solidFill>
              </a:rPr>
              <a:t> грунт, </a:t>
            </a:r>
            <a:r>
              <a:rPr lang="ru-RU" sz="1400" dirty="0" err="1">
                <a:solidFill>
                  <a:schemeClr val="tx1"/>
                </a:solidFill>
              </a:rPr>
              <a:t>потрібні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рослини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тварини</a:t>
            </a:r>
            <a:r>
              <a:rPr lang="ru-RU" sz="1400" dirty="0">
                <a:solidFill>
                  <a:schemeClr val="tx1"/>
                </a:solidFill>
              </a:rPr>
              <a:t> і </a:t>
            </a:r>
            <a:r>
              <a:rPr lang="ru-RU" sz="1400" dirty="0" err="1">
                <a:solidFill>
                  <a:schemeClr val="tx1"/>
                </a:solidFill>
              </a:rPr>
              <a:t>мікроорганізми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які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відмерлі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рештки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перетворюють</a:t>
            </a:r>
            <a:r>
              <a:rPr lang="ru-RU" sz="1400" dirty="0">
                <a:solidFill>
                  <a:schemeClr val="tx1"/>
                </a:solidFill>
              </a:rPr>
              <a:t> на </a:t>
            </a:r>
            <a:r>
              <a:rPr lang="ru-RU" sz="1400" dirty="0" err="1">
                <a:solidFill>
                  <a:schemeClr val="tx1"/>
                </a:solidFill>
              </a:rPr>
              <a:t>перегній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  <a:endParaRPr lang="uk-UA" sz="1400" dirty="0">
              <a:solidFill>
                <a:schemeClr val="tx1"/>
              </a:solidFill>
            </a:endParaRPr>
          </a:p>
          <a:p>
            <a:r>
              <a:rPr lang="ru-RU" sz="1400" dirty="0"/>
              <a:t> </a:t>
            </a:r>
            <a:endParaRPr lang="uk-UA" sz="1400" dirty="0"/>
          </a:p>
        </p:txBody>
      </p:sp>
      <p:pic>
        <p:nvPicPr>
          <p:cNvPr id="31746" name="Picture 2" descr="http://invisibleon.ru/wp-content/uploads/2011/09/1617-600x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12" y="3733621"/>
            <a:ext cx="3410716" cy="249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://ic.pics.livejournal.com/nayuge_ru/11501352/369487/369487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509" y="1196753"/>
            <a:ext cx="356741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http://www.ksist.ru/uploads/posts/2009-07/1247659091_11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7551" y="1048029"/>
            <a:ext cx="3367843" cy="238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79620" y="3808991"/>
            <a:ext cx="3765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рослини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4315" y="4552099"/>
            <a:ext cx="36035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тварини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78103" y="5475429"/>
            <a:ext cx="45688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мікроорганізми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AG00434_.GIF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17605" y="1048028"/>
            <a:ext cx="1799350" cy="1292261"/>
          </a:xfrm>
          <a:prstGeom prst="rect">
            <a:avLst/>
          </a:prstGeom>
        </p:spPr>
      </p:pic>
      <p:pic>
        <p:nvPicPr>
          <p:cNvPr id="12" name="Рисунок 11" descr="AG00436_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3698" y="470533"/>
            <a:ext cx="1001230" cy="191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58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47" y="886231"/>
            <a:ext cx="1189906" cy="116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46919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8930"/>
            <a:ext cx="5511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Цікаво знати</a:t>
            </a:r>
            <a:endParaRPr lang="uk-UA" sz="5400" b="1" cap="all" spc="0" dirty="0">
              <a:ln w="9000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22" name="Picture 2" descr="http://eusoils.jrc.ec.europa.eu/library/themes/compaction/Images/ImpactSoi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901" y="1043254"/>
            <a:ext cx="4750842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6200000">
            <a:off x="462868" y="1849500"/>
            <a:ext cx="1508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см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043254"/>
            <a:ext cx="3933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2000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років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1998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1784" y="692696"/>
            <a:ext cx="4130638" cy="300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194" y="692695"/>
            <a:ext cx="4345950" cy="3002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7072" y="3778638"/>
            <a:ext cx="3995140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74" y="3759051"/>
            <a:ext cx="4230672" cy="297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4922">
            <a:off x="2792515" y="2318540"/>
            <a:ext cx="3489326" cy="275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144" y="9269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Немає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грунту в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Арктиці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і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Антарктиді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навершинах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високих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гір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 на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голих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кам'янистих</a:t>
            </a:r>
            <a:r>
              <a:rPr lang="ru-RU" sz="1800" kern="10" dirty="0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1800" kern="10" dirty="0" err="1" smtClean="0"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схилах</a:t>
            </a:r>
            <a:endParaRPr lang="uk-UA" sz="1800" kern="10" dirty="0" smtClean="0">
              <a:solidFill>
                <a:schemeClr val="tx1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endParaRPr lang="uk-UA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2328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0"/>
            <a:ext cx="296562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cap="all" dirty="0" err="1" smtClean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Ґрунт</a:t>
            </a:r>
            <a:endParaRPr lang="uk-UA" sz="6600" b="1" cap="all" dirty="0">
              <a:ln w="9000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6766" y="1245296"/>
            <a:ext cx="2533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пісок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40385"/>
            <a:ext cx="2614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глина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3789040"/>
            <a:ext cx="2126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вода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1706961"/>
            <a:ext cx="3343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повітря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40880" y="2880269"/>
            <a:ext cx="3857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перегній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 flipH="1">
            <a:off x="2915816" y="980728"/>
            <a:ext cx="886370" cy="726233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Прямая со стрелкой 12"/>
          <p:cNvCxnSpPr/>
          <p:nvPr/>
        </p:nvCxnSpPr>
        <p:spPr bwMode="auto">
          <a:xfrm flipH="1">
            <a:off x="3059832" y="1107996"/>
            <a:ext cx="1008112" cy="1522295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Прямая со стрелкой 14"/>
          <p:cNvCxnSpPr/>
          <p:nvPr/>
        </p:nvCxnSpPr>
        <p:spPr bwMode="auto">
          <a:xfrm>
            <a:off x="4932040" y="980728"/>
            <a:ext cx="1537413" cy="878633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Прямая со стрелкой 16"/>
          <p:cNvCxnSpPr>
            <a:stCxn id="3" idx="2"/>
          </p:cNvCxnSpPr>
          <p:nvPr/>
        </p:nvCxnSpPr>
        <p:spPr bwMode="auto">
          <a:xfrm>
            <a:off x="4542642" y="1107996"/>
            <a:ext cx="859886" cy="1786863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Прямая со стрелкой 19"/>
          <p:cNvCxnSpPr/>
          <p:nvPr/>
        </p:nvCxnSpPr>
        <p:spPr bwMode="auto">
          <a:xfrm flipH="1">
            <a:off x="4045670" y="1107996"/>
            <a:ext cx="293522" cy="2695603"/>
          </a:xfrm>
          <a:prstGeom prst="straightConnector1">
            <a:avLst/>
          </a:prstGeom>
          <a:noFill/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3" name="Picture 2" descr="http://zooclub.ru/attach/fotogal/clip/chlen/166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27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4922">
            <a:off x="-255264" y="3648912"/>
            <a:ext cx="3489326" cy="275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13932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clouds">
  <a:themeElements>
    <a:clrScheme name="любимая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C00000"/>
      </a:accent2>
      <a:accent3>
        <a:srgbClr val="002060"/>
      </a:accent3>
      <a:accent4>
        <a:srgbClr val="004C00"/>
      </a:accent4>
      <a:accent5>
        <a:srgbClr val="7030A0"/>
      </a:accent5>
      <a:accent6>
        <a:srgbClr val="997339"/>
      </a:accent6>
      <a:hlink>
        <a:srgbClr val="0AFF0A"/>
      </a:hlink>
      <a:folHlink>
        <a:srgbClr val="FFFF00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136</TotalTime>
  <Words>274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clouds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 облака</dc:title>
  <dc:creator>qwerty</dc:creator>
  <cp:keywords>шаблоны для презентаций</cp:keywords>
  <cp:lastModifiedBy>RePack by Diakov</cp:lastModifiedBy>
  <cp:revision>31</cp:revision>
  <dcterms:created xsi:type="dcterms:W3CDTF">2012-12-02T09:31:32Z</dcterms:created>
  <dcterms:modified xsi:type="dcterms:W3CDTF">2015-04-22T13:04:33Z</dcterms:modified>
</cp:coreProperties>
</file>